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66" r:id="rId6"/>
    <p:sldId id="267" r:id="rId7"/>
    <p:sldId id="268" r:id="rId8"/>
    <p:sldId id="269" r:id="rId9"/>
    <p:sldId id="259" r:id="rId10"/>
    <p:sldId id="275" r:id="rId11"/>
    <p:sldId id="261" r:id="rId12"/>
    <p:sldId id="270" r:id="rId13"/>
    <p:sldId id="273" r:id="rId1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FCDE9-50C1-4F53-85A5-C2437A55C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E4759B-9A97-4CFF-A88E-E44CF40E5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FACA9-E11F-4ECE-BA23-DAC95797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6CDF1-4318-4CBA-8633-05B85133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CA986-203D-4A67-BA91-05381F55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0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58B25-A273-427C-815D-E52E204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E74BE-EA2D-4521-9E83-DFF5BD9A2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C2D9A-6EEB-45F0-B4ED-9800856E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6F9E2-3BBB-4D4C-AD96-C71B3354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C75A5-AB4B-4933-8A4E-6B89D0D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7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F2E366-9EB5-4E26-B9E1-F599A5A91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C0CA3-43CE-45D5-879E-3AC29602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138FE-07E5-4C3E-8970-0418004C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644DB-5928-4A95-9A2C-16F1BB6B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F4BE-7B61-4313-83F3-ED2565FC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3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31437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457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3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96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12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248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34EE2-4F1F-4901-BB46-8DDB86BD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52641-D5EA-40C6-ABF8-72F79B050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99807B-86AB-4151-B70B-E16C5847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04510-17A7-4D41-827A-4533FB51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374C5-0876-4B5C-A506-AD6F8B27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2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3096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0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D3846-A38B-4BC1-B11F-A46D5D72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12A360-D03D-469B-9FA5-6D9352F3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39431-40D5-481A-9892-DEF2C1AD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01398-AE24-42F0-95F9-47DD4A16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83447-AB94-4F81-AB29-7F2A4372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DEBF2-1D63-42FC-865F-D3A1BF2C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B5EBD-864C-459D-A17A-0D1011EE6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235313-3736-4EFD-A7A0-670C13474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D542B0-8ED0-48FD-ADC7-C01174D9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FF421-F4CA-42C3-86D0-E1244469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84EED-0D29-4E85-9E8D-DCA0AC7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55581-794E-4534-9FFE-0A8E3B3D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89D747-05C6-40F8-BA99-230F6A492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D432F4-779B-4A54-B3A1-76AFBAD9A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074F7C-54B2-4742-937B-2D8821A9D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85CA52-4CC4-4935-91B6-0E102EF9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F7836-BC9C-4160-9072-71B7BB58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14F175-572C-4E5C-BB62-2886762B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9EFE56-A136-495A-B251-2E3176BE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9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797E-1E51-4764-AD8F-3A35F9FD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C6B2ED-E660-45F6-BF77-61B99EB7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9AC97E-F556-421A-A844-673A2F10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F96DD8-CE5C-4A87-A9FE-C1D6E397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E2C9E9-94D0-4CAD-B4CB-66D1615D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8899B3-386B-4A71-A58B-FDF73EDA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C8E4A-249D-46F0-942D-A613DE0C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1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3608D-DDFA-49CB-A4F3-B1F05D38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0A1A5-BD3A-4286-A556-66981B23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638B5E-AA58-4479-9674-5D2D7FD28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ECBCE7-B21B-4E61-9759-78AB3CDC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1E0A0-7499-4824-840C-6B3B16EF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534307-A5E3-4213-BE27-7102038B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892F7-347B-4BB4-8B2B-E0D90D85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152EC4-4D79-4BA0-A335-F0073658F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4A6D2B-D95C-45E5-9B49-1F949648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F584F8-7642-4DE3-970F-650F36355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D2CE5-FEFE-464B-9D01-190D312C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8E429B-9F62-45D5-A58B-8C799809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1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48BE7-E10D-4B7D-9799-66BF260A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7292D2-A0BF-401C-BB5D-6CB23C29A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9CFC4-E3B2-4DE5-9C0A-790F260E4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2EB7-D788-4A58-9411-3AF69E79D2D8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61926-F805-48F2-85DD-0757ECE49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F70D3-A1B3-4CB5-9A62-A95D139B7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8DCE-C043-43AF-AA8A-AF601FD11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39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7A4B9-A0D3-440C-8A4F-968E4EBF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Памятка для пациента с СД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06F1CBE-6365-465D-87ED-B387A86D3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709" y="1825625"/>
            <a:ext cx="7856582" cy="4351338"/>
          </a:xfrm>
        </p:spPr>
      </p:pic>
    </p:spTree>
    <p:extLst>
      <p:ext uri="{BB962C8B-B14F-4D97-AF65-F5344CB8AC3E}">
        <p14:creationId xmlns:p14="http://schemas.microsoft.com/office/powerpoint/2010/main" val="285283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B5E53D6-E85F-4E90-9BAF-A067585B8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394" y="994318"/>
            <a:ext cx="8171706" cy="5521074"/>
          </a:xfr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ACA8BAE-7008-4C42-A9CA-55F6D1BC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6" y="1825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осторожно</a:t>
            </a:r>
          </a:p>
        </p:txBody>
      </p:sp>
    </p:spTree>
    <p:extLst>
      <p:ext uri="{BB962C8B-B14F-4D97-AF65-F5344CB8AC3E}">
        <p14:creationId xmlns:p14="http://schemas.microsoft.com/office/powerpoint/2010/main" val="238822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3D919A-1B41-47A6-BA1E-197FD735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76" y="632618"/>
            <a:ext cx="8327577" cy="5592763"/>
          </a:xfrm>
        </p:spPr>
      </p:pic>
    </p:spTree>
    <p:extLst>
      <p:ext uri="{BB962C8B-B14F-4D97-AF65-F5344CB8AC3E}">
        <p14:creationId xmlns:p14="http://schemas.microsoft.com/office/powerpoint/2010/main" val="144840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EE5B13-94B3-4E89-A420-01FDA8A6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1. Общеклиническое обследование: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— общие анализы крови и мочи,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— ЭКГ,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— рентгенография органов грудной клетки.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2. </a:t>
            </a:r>
            <a:r>
              <a:rPr lang="ru-RU" b="0" i="0" dirty="0" err="1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Гликированный</a:t>
            </a:r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 гемоглобин крови — 1 раз в 3 месяца. 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3. Липидный профиль крови — не реже 1 раза в год. 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4. Анализ крови на показатели работы печени (билирубин, АСТ, АЛТ) — не реже 1 раза в год.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5. Анализ крови на показатели работы почек (мочевина, креатинин, калий, натрий) — не реже 1 раза в год.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6. Анализ мочи на </a:t>
            </a:r>
            <a:r>
              <a:rPr lang="ru-RU" b="0" i="0" dirty="0" err="1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микроальбуминурию</a:t>
            </a:r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 (соотношение альбумин/креатинин в моче) – 1 раз в год. 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7. Осмотр ног и оценка чувствительности стоп врачом — не реже 1 раза в год. .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8. Контроль АД – при каждом визите к лечащему врачу. 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9. Осмотр офтальмологом (оценка состояние глазного дна с широким зрачком) – не реже 1 раза в год. </a:t>
            </a:r>
          </a:p>
          <a:p>
            <a:pPr algn="l"/>
            <a:r>
              <a:rPr lang="ru-RU" b="0" i="0" dirty="0">
                <a:solidFill>
                  <a:srgbClr val="29394C"/>
                </a:solidFill>
                <a:effectLst/>
                <a:latin typeface="Montserrat" panose="00000500000000000000" pitchFamily="2" charset="-52"/>
              </a:rPr>
              <a:t>10. Дополнительные консультации специалистов (кардиолога и/или невролога) при наличии показаний по направлению лечащего врача.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5B3F838-0DF2-4AA0-968F-84A9BFF8F7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2398713"/>
            <a:ext cx="8572500" cy="56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3A1C1-7ADB-4C6B-8A77-9DBECA4285C2}"/>
              </a:ext>
            </a:extLst>
          </p:cNvPr>
          <p:cNvSpPr txBox="1"/>
          <p:nvPr/>
        </p:nvSpPr>
        <p:spPr>
          <a:xfrm>
            <a:off x="2641600" y="71299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b="0" i="0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Сахарный диабет — заболевание хроническое, а значит, </a:t>
            </a:r>
          </a:p>
          <a:p>
            <a:pPr algn="l"/>
            <a:r>
              <a:rPr lang="ru-RU" b="0" i="0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  <a:t>требует постоянного медицинского наблюдения.</a:t>
            </a:r>
            <a:br>
              <a:rPr lang="ru-RU" b="0" i="0" dirty="0">
                <a:solidFill>
                  <a:srgbClr val="002060"/>
                </a:solidFill>
                <a:effectLst/>
                <a:latin typeface="Montserrat" panose="00000500000000000000" pitchFamily="2" charset="-52"/>
              </a:rPr>
            </a:br>
            <a:endParaRPr lang="ru-RU" b="0" i="0" dirty="0">
              <a:solidFill>
                <a:srgbClr val="002060"/>
              </a:solidFill>
              <a:effectLst/>
              <a:latin typeface="Montserrat" panose="00000500000000000000" pitchFamily="2" charset="-52"/>
            </a:endParaRPr>
          </a:p>
          <a:p>
            <a:br>
              <a:rPr lang="ru-RU" dirty="0"/>
            </a:br>
            <a:r>
              <a:rPr lang="ru-RU" dirty="0"/>
              <a:t>                                 </a:t>
            </a:r>
            <a:r>
              <a:rPr lang="ru-RU" dirty="0">
                <a:solidFill>
                  <a:srgbClr val="FF0000"/>
                </a:solidFill>
              </a:rPr>
              <a:t> ВАЖНО! НЕ ЗАБЫВАТЬ!</a:t>
            </a:r>
          </a:p>
          <a:p>
            <a:r>
              <a:rPr lang="ru-RU" dirty="0">
                <a:solidFill>
                  <a:srgbClr val="FF0000"/>
                </a:solidFill>
              </a:rPr>
              <a:t>                                          </a:t>
            </a:r>
            <a:r>
              <a:rPr lang="ru-RU" dirty="0">
                <a:solidFill>
                  <a:srgbClr val="002060"/>
                </a:solidFill>
              </a:rPr>
              <a:t>ПРОХОДИТЬ</a:t>
            </a:r>
          </a:p>
        </p:txBody>
      </p:sp>
    </p:spTree>
    <p:extLst>
      <p:ext uri="{BB962C8B-B14F-4D97-AF65-F5344CB8AC3E}">
        <p14:creationId xmlns:p14="http://schemas.microsoft.com/office/powerpoint/2010/main" val="348996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EA12D-19C5-4573-8321-82DC98AA42C5}"/>
              </a:ext>
            </a:extLst>
          </p:cNvPr>
          <p:cNvSpPr txBox="1"/>
          <p:nvPr/>
        </p:nvSpPr>
        <p:spPr>
          <a:xfrm rot="16200000">
            <a:off x="7427261" y="3055959"/>
            <a:ext cx="5144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ЦЕЛЕВОЙ УРОВЕНЬ ГЛЮКОЗЫ КРОВИ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ГЛИКИРОВАННОГО ГЕМОГЛОБИНА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УСТАНАВЛИВАЕТСЯ </a:t>
            </a:r>
            <a:r>
              <a:rPr lang="ru-RU" dirty="0">
                <a:solidFill>
                  <a:srgbClr val="FF0000"/>
                </a:solidFill>
              </a:rPr>
              <a:t>ИНДИВИДУАЛЬНО</a:t>
            </a:r>
            <a:r>
              <a:rPr lang="ru-RU" dirty="0">
                <a:solidFill>
                  <a:srgbClr val="002060"/>
                </a:solidFill>
              </a:rPr>
              <a:t> НА ПРИЕМЕ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У ВРАЧА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0E5237-5197-4885-A041-E1D87626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03851" y="-1007549"/>
            <a:ext cx="6853797" cy="88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3EA12D-19C5-4573-8321-82DC98AA42C5}"/>
              </a:ext>
            </a:extLst>
          </p:cNvPr>
          <p:cNvSpPr txBox="1"/>
          <p:nvPr/>
        </p:nvSpPr>
        <p:spPr>
          <a:xfrm rot="16200000">
            <a:off x="7427261" y="3055959"/>
            <a:ext cx="5144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ЦЕЛЕВОЙ УРОВЕНЬ ГЛЮКОЗЫ КРОВИ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ГЛИКИРОВАННОГО ГЕМОГЛОБИНА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УСТАНАВЛИВАЕТСЯ </a:t>
            </a:r>
            <a:r>
              <a:rPr lang="ru-RU" dirty="0">
                <a:solidFill>
                  <a:srgbClr val="FF0000"/>
                </a:solidFill>
              </a:rPr>
              <a:t>ИНДИВИДУАЛЬНО</a:t>
            </a:r>
            <a:r>
              <a:rPr lang="ru-RU" dirty="0">
                <a:solidFill>
                  <a:srgbClr val="002060"/>
                </a:solidFill>
              </a:rPr>
              <a:t> НА ПРИЕМЕ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У ВРАЧА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0E5237-5197-4885-A041-E1D87626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03851" y="-1007549"/>
            <a:ext cx="6853797" cy="88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D5F60-8588-4723-B04E-A1A5C583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678B58-EE5D-4B28-A9E1-CFF65AA16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23" y="276024"/>
            <a:ext cx="10652077" cy="53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58D6E-AA84-46B2-B05D-F1B843F994BA}"/>
              </a:ext>
            </a:extLst>
          </p:cNvPr>
          <p:cNvSpPr txBox="1"/>
          <p:nvPr/>
        </p:nvSpPr>
        <p:spPr>
          <a:xfrm>
            <a:off x="1019223" y="5849034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Формула расчета ИМТ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ИМТ= вес (кг)/рост (м</a:t>
            </a:r>
            <a:r>
              <a:rPr kumimoji="0" lang="ru-RU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F54FB69-E7B0-48E1-A686-4771D644FC40}"/>
              </a:ext>
            </a:extLst>
          </p:cNvPr>
          <p:cNvCxnSpPr/>
          <p:nvPr/>
        </p:nvCxnSpPr>
        <p:spPr>
          <a:xfrm>
            <a:off x="12585700" y="8255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BD9053-8B32-4C4F-980A-B6B5DAEA918A}"/>
              </a:ext>
            </a:extLst>
          </p:cNvPr>
          <p:cNvSpPr txBox="1"/>
          <p:nvPr/>
        </p:nvSpPr>
        <p:spPr>
          <a:xfrm>
            <a:off x="8204200" y="578422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Моя цель: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ИМТ -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ВЕС - </a:t>
            </a:r>
          </a:p>
        </p:txBody>
      </p:sp>
    </p:spTree>
    <p:extLst>
      <p:ext uri="{BB962C8B-B14F-4D97-AF65-F5344CB8AC3E}">
        <p14:creationId xmlns:p14="http://schemas.microsoft.com/office/powerpoint/2010/main" val="17989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E46743-702C-4037-A159-371A44B95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998533" y="-1534967"/>
            <a:ext cx="6415489" cy="97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9913F9-E5A3-4C9E-A0A6-2A6B946B2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34158"/>
            <a:ext cx="8686800" cy="65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9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67F08-05AD-4A76-85A6-7704BA09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94" y="0"/>
            <a:ext cx="9601200" cy="1485900"/>
          </a:xfrm>
        </p:spPr>
        <p:txBody>
          <a:bodyPr/>
          <a:lstStyle/>
          <a:p>
            <a:r>
              <a:rPr lang="ru-RU" sz="3600" dirty="0"/>
              <a:t>Стараться употреблять продукты с низким </a:t>
            </a:r>
            <a:r>
              <a:rPr lang="ru-RU" dirty="0"/>
              <a:t>ГИ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EB2BD7-9B98-48E5-B9AF-1BD04E7C0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02" y="685800"/>
            <a:ext cx="8576553" cy="60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07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F790D-7210-41B7-9248-DBA18BAC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Физическая активность при СД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FC1DC-D79E-431C-820D-6D299D537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1416155"/>
            <a:ext cx="1847850" cy="1231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B2D8E2-649B-44F3-AED5-5D64CECF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972594"/>
            <a:ext cx="18478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6D2EF10-C3AF-48D3-B4E6-43BF1BD76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60900"/>
            <a:ext cx="1966912" cy="128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613EDE94-BD1E-4810-B884-B429F7E90F69}"/>
              </a:ext>
            </a:extLst>
          </p:cNvPr>
          <p:cNvSpPr/>
          <p:nvPr/>
        </p:nvSpPr>
        <p:spPr>
          <a:xfrm>
            <a:off x="1308100" y="1751859"/>
            <a:ext cx="7696200" cy="70971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Физическая активность подбирается индивидуально, с учетом возраста больного, осложнений СД, сопутствующих заболеваний, переносимости 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75E7DD98-BD53-48B7-BEA8-FE1602D63832}"/>
              </a:ext>
            </a:extLst>
          </p:cNvPr>
          <p:cNvSpPr/>
          <p:nvPr/>
        </p:nvSpPr>
        <p:spPr>
          <a:xfrm>
            <a:off x="1308100" y="3043555"/>
            <a:ext cx="7696200" cy="70971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Рекомендуются аэробные физические упражнения продолжительностью 30-60 минут, предпочтительно ежедневно, но не менее 3 раз в неделю. Суммарная продолжительность не менее 150 минут в неделю.</a:t>
            </a:r>
          </a:p>
        </p:txBody>
      </p:sp>
      <p:sp>
        <p:nvSpPr>
          <p:cNvPr id="16" name="Стрелка: пятиугольник 15">
            <a:extLst>
              <a:ext uri="{FF2B5EF4-FFF2-40B4-BE49-F238E27FC236}">
                <a16:creationId xmlns:a16="http://schemas.microsoft.com/office/drawing/2014/main" id="{16C27639-EA76-4E08-925F-D1AAE0A13786}"/>
              </a:ext>
            </a:extLst>
          </p:cNvPr>
          <p:cNvSpPr/>
          <p:nvPr/>
        </p:nvSpPr>
        <p:spPr>
          <a:xfrm>
            <a:off x="1308100" y="4787900"/>
            <a:ext cx="7696200" cy="87265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Противопоказания ми меры предосторожности – в целом определяются наличием осложнений и сопутствующих заболеваний </a:t>
            </a:r>
          </a:p>
        </p:txBody>
      </p:sp>
    </p:spTree>
    <p:extLst>
      <p:ext uri="{BB962C8B-B14F-4D97-AF65-F5344CB8AC3E}">
        <p14:creationId xmlns:p14="http://schemas.microsoft.com/office/powerpoint/2010/main" val="263186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7DB46-7F58-4A92-8A2C-E524F886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                       УХОД ЗА НОГАМИ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7348DD-A7B6-4860-80E1-0C585B7F9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00" y="867473"/>
            <a:ext cx="6127564" cy="5990527"/>
          </a:xfrm>
        </p:spPr>
      </p:pic>
    </p:spTree>
    <p:extLst>
      <p:ext uri="{BB962C8B-B14F-4D97-AF65-F5344CB8AC3E}">
        <p14:creationId xmlns:p14="http://schemas.microsoft.com/office/powerpoint/2010/main" val="1682052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335</Words>
  <Application>Microsoft Office PowerPoint</Application>
  <PresentationFormat>Широкоэкранный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Montserrat</vt:lpstr>
      <vt:lpstr>Тема Office</vt:lpstr>
      <vt:lpstr>Уголки</vt:lpstr>
      <vt:lpstr>Памятка для пациента с СД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Стараться употреблять продукты с низким ГИ</vt:lpstr>
      <vt:lpstr>Физическая активность при СД</vt:lpstr>
      <vt:lpstr>                       УХОД ЗА НОГАМИ </vt:lpstr>
      <vt:lpstr>осторожно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m_chernyv@outlook.com</dc:creator>
  <cp:lastModifiedBy>Наталья Макарова</cp:lastModifiedBy>
  <cp:revision>3</cp:revision>
  <cp:lastPrinted>2022-03-18T10:44:37Z</cp:lastPrinted>
  <dcterms:created xsi:type="dcterms:W3CDTF">2022-02-16T11:30:45Z</dcterms:created>
  <dcterms:modified xsi:type="dcterms:W3CDTF">2022-03-18T10:55:49Z</dcterms:modified>
</cp:coreProperties>
</file>