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2" r:id="rId3"/>
    <p:sldId id="259" r:id="rId4"/>
    <p:sldId id="263" r:id="rId5"/>
    <p:sldId id="264" r:id="rId6"/>
    <p:sldId id="257" r:id="rId7"/>
    <p:sldId id="260" r:id="rId8"/>
    <p:sldId id="266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31F40-526C-4A23-B8E5-CA7E9503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Ожирение это болезнь или?</a:t>
            </a:r>
            <a:endParaRPr lang="ru-RU" dirty="0">
              <a:solidFill>
                <a:srgbClr val="002060"/>
              </a:solidFill>
              <a:cs typeface="Calibri Ligh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77E139-18EF-4E92-85EC-9330CDA2F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896" y="1472405"/>
            <a:ext cx="3268093" cy="43513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E8144C-0742-4437-A9CC-6647AF42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16" y="1976851"/>
            <a:ext cx="5531994" cy="29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F0DDFF9-1CEC-4CA2-952A-35D51EDBB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072400"/>
              </p:ext>
            </p:extLst>
          </p:nvPr>
        </p:nvGraphicFramePr>
        <p:xfrm>
          <a:off x="6049138" y="5247172"/>
          <a:ext cx="5370750" cy="576571"/>
        </p:xfrm>
        <a:graphic>
          <a:graphicData uri="http://schemas.openxmlformats.org/drawingml/2006/table">
            <a:tbl>
              <a:tblPr/>
              <a:tblGrid>
                <a:gridCol w="5140680">
                  <a:extLst>
                    <a:ext uri="{9D8B030D-6E8A-4147-A177-3AD203B41FA5}">
                      <a16:colId xmlns:a16="http://schemas.microsoft.com/office/drawing/2014/main" val="342598315"/>
                    </a:ext>
                  </a:extLst>
                </a:gridCol>
                <a:gridCol w="115035">
                  <a:extLst>
                    <a:ext uri="{9D8B030D-6E8A-4147-A177-3AD203B41FA5}">
                      <a16:colId xmlns:a16="http://schemas.microsoft.com/office/drawing/2014/main" val="4102536603"/>
                    </a:ext>
                  </a:extLst>
                </a:gridCol>
                <a:gridCol w="115035">
                  <a:extLst>
                    <a:ext uri="{9D8B030D-6E8A-4147-A177-3AD203B41FA5}">
                      <a16:colId xmlns:a16="http://schemas.microsoft.com/office/drawing/2014/main" val="2651141753"/>
                    </a:ext>
                  </a:extLst>
                </a:gridCol>
              </a:tblGrid>
              <a:tr h="576571">
                <a:tc>
                  <a:txBody>
                    <a:bodyPr/>
                    <a:lstStyle/>
                    <a:p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Ожирение – глобальная эпидемия 21 века</a:t>
                      </a:r>
                    </a:p>
                  </a:txBody>
                  <a:tcPr marL="38963" marR="38963" marT="37404" marB="374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/>
                    </a:p>
                  </a:txBody>
                  <a:tcPr marL="38963" marR="38963" marT="37404" marB="374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dirty="0"/>
                    </a:p>
                  </a:txBody>
                  <a:tcPr marL="38963" marR="38963" marT="37404" marB="374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562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CDDAD8-7D2F-47D0-839D-7C215BF5F1FF}"/>
              </a:ext>
            </a:extLst>
          </p:cNvPr>
          <p:cNvSpPr txBox="1"/>
          <p:nvPr/>
        </p:nvSpPr>
        <p:spPr>
          <a:xfrm>
            <a:off x="5384800" y="6248400"/>
            <a:ext cx="241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Памятка для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8132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D5F60-8588-4723-B04E-A1A5C583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678B58-EE5D-4B28-A9E1-CFF65AA16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3" y="276024"/>
            <a:ext cx="10652077" cy="53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958D6E-AA84-46B2-B05D-F1B843F994BA}"/>
              </a:ext>
            </a:extLst>
          </p:cNvPr>
          <p:cNvSpPr txBox="1"/>
          <p:nvPr/>
        </p:nvSpPr>
        <p:spPr>
          <a:xfrm>
            <a:off x="1019223" y="5849034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Формула расчета ИМТ</a:t>
            </a:r>
          </a:p>
          <a:p>
            <a:r>
              <a:rPr lang="ru-RU" dirty="0"/>
              <a:t>ИМТ= вес (кг)/рост (м</a:t>
            </a:r>
            <a:r>
              <a:rPr lang="ru-RU" baseline="30000" dirty="0"/>
              <a:t>2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F54FB69-E7B0-48E1-A686-4771D644FC40}"/>
              </a:ext>
            </a:extLst>
          </p:cNvPr>
          <p:cNvCxnSpPr/>
          <p:nvPr/>
        </p:nvCxnSpPr>
        <p:spPr>
          <a:xfrm>
            <a:off x="12585700" y="8255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BD9053-8B32-4C4F-980A-B6B5DAEA918A}"/>
              </a:ext>
            </a:extLst>
          </p:cNvPr>
          <p:cNvSpPr txBox="1"/>
          <p:nvPr/>
        </p:nvSpPr>
        <p:spPr>
          <a:xfrm>
            <a:off x="8204200" y="578422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Моя цель:</a:t>
            </a:r>
          </a:p>
          <a:p>
            <a:r>
              <a:rPr lang="ru-RU" dirty="0"/>
              <a:t>ИМТ - </a:t>
            </a:r>
          </a:p>
          <a:p>
            <a:r>
              <a:rPr lang="ru-RU" dirty="0"/>
              <a:t>ВЕС - </a:t>
            </a:r>
          </a:p>
        </p:txBody>
      </p:sp>
    </p:spTree>
    <p:extLst>
      <p:ext uri="{BB962C8B-B14F-4D97-AF65-F5344CB8AC3E}">
        <p14:creationId xmlns:p14="http://schemas.microsoft.com/office/powerpoint/2010/main" val="253319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46743-702C-4037-A159-371A44B9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998533" y="-1534967"/>
            <a:ext cx="6415489" cy="97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3A2E3D4-52F7-4FC2-8909-C412FD42B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587976"/>
              </p:ext>
            </p:extLst>
          </p:nvPr>
        </p:nvGraphicFramePr>
        <p:xfrm>
          <a:off x="924128" y="147319"/>
          <a:ext cx="9972469" cy="114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804">
                  <a:extLst>
                    <a:ext uri="{9D8B030D-6E8A-4147-A177-3AD203B41FA5}">
                      <a16:colId xmlns:a16="http://schemas.microsoft.com/office/drawing/2014/main" val="1250930719"/>
                    </a:ext>
                  </a:extLst>
                </a:gridCol>
                <a:gridCol w="831040">
                  <a:extLst>
                    <a:ext uri="{9D8B030D-6E8A-4147-A177-3AD203B41FA5}">
                      <a16:colId xmlns:a16="http://schemas.microsoft.com/office/drawing/2014/main" val="1136526061"/>
                    </a:ext>
                  </a:extLst>
                </a:gridCol>
                <a:gridCol w="910186">
                  <a:extLst>
                    <a:ext uri="{9D8B030D-6E8A-4147-A177-3AD203B41FA5}">
                      <a16:colId xmlns:a16="http://schemas.microsoft.com/office/drawing/2014/main" val="3416696440"/>
                    </a:ext>
                  </a:extLst>
                </a:gridCol>
                <a:gridCol w="2044621">
                  <a:extLst>
                    <a:ext uri="{9D8B030D-6E8A-4147-A177-3AD203B41FA5}">
                      <a16:colId xmlns:a16="http://schemas.microsoft.com/office/drawing/2014/main" val="3502804152"/>
                    </a:ext>
                  </a:extLst>
                </a:gridCol>
                <a:gridCol w="2902043">
                  <a:extLst>
                    <a:ext uri="{9D8B030D-6E8A-4147-A177-3AD203B41FA5}">
                      <a16:colId xmlns:a16="http://schemas.microsoft.com/office/drawing/2014/main" val="2920647980"/>
                    </a:ext>
                  </a:extLst>
                </a:gridCol>
                <a:gridCol w="2400775">
                  <a:extLst>
                    <a:ext uri="{9D8B030D-6E8A-4147-A177-3AD203B41FA5}">
                      <a16:colId xmlns:a16="http://schemas.microsoft.com/office/drawing/2014/main" val="3333096165"/>
                    </a:ext>
                  </a:extLst>
                </a:gridCol>
              </a:tblGrid>
              <a:tr h="858753">
                <a:tc>
                  <a:txBody>
                    <a:bodyPr/>
                    <a:lstStyle/>
                    <a:p>
                      <a:r>
                        <a:rPr lang="ru-RU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ИМТ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Физ. Активность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Питание  (погрешность)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Комментарии (стресс, АД, праздники и т.д.)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67751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81761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21117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08978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59926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75178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17866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29202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42552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28783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11470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30479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91641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948680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45824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02603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697784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4207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13531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45353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7388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863547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07039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33565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49712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80072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53063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85573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64372"/>
                  </a:ext>
                </a:extLst>
              </a:tr>
              <a:tr h="3482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4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5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3A2E3D4-52F7-4FC2-8909-C412FD42B6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3" y="0"/>
          <a:ext cx="9601194" cy="1166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125093071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365260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416696440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50280415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920647980"/>
                    </a:ext>
                  </a:extLst>
                </a:gridCol>
                <a:gridCol w="2311394">
                  <a:extLst>
                    <a:ext uri="{9D8B030D-6E8A-4147-A177-3AD203B41FA5}">
                      <a16:colId xmlns:a16="http://schemas.microsoft.com/office/drawing/2014/main" val="3333096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ИМТ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Физ. Активность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Питание  (погрешность)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Комментарии (стресс, АД, праздники и т.д.)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6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8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2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0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5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7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1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2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4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2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1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3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9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94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4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0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69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1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4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86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0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3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4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8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5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8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6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4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3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9913F9-E5A3-4C9E-A0A6-2A6B946B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134158"/>
            <a:ext cx="8686800" cy="6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EA3F24-E13A-4D5E-8C2B-1C92DC73AC1D}"/>
              </a:ext>
            </a:extLst>
          </p:cNvPr>
          <p:cNvSpPr txBox="1"/>
          <p:nvPr/>
        </p:nvSpPr>
        <p:spPr>
          <a:xfrm rot="-5400000">
            <a:off x="-2175310" y="3101234"/>
            <a:ext cx="6867201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Увеличить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потребление продуктов с высоким содержанием </a:t>
            </a:r>
            <a:r>
              <a:rPr lang="ru-RU" b="1" dirty="0">
                <a:solidFill>
                  <a:schemeClr val="bg1"/>
                </a:solidFill>
              </a:rPr>
              <a:t>калия</a:t>
            </a:r>
          </a:p>
          <a:p>
            <a:r>
              <a:rPr lang="ru-RU" b="1" dirty="0"/>
              <a:t>Сократить</a:t>
            </a:r>
            <a:r>
              <a:rPr lang="ru-RU" dirty="0">
                <a:solidFill>
                  <a:schemeClr val="bg1"/>
                </a:solidFill>
              </a:rPr>
              <a:t> потребление продуктов с высоким содержанием </a:t>
            </a:r>
            <a:r>
              <a:rPr lang="ru-RU" b="1" dirty="0">
                <a:solidFill>
                  <a:schemeClr val="bg1"/>
                </a:solidFill>
              </a:rPr>
              <a:t>натрия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83E5E-920D-4D26-81F0-7EAD6588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24018" y="394219"/>
            <a:ext cx="5533731" cy="63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67F08-05AD-4A76-85A6-7704BA09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0"/>
            <a:ext cx="9601200" cy="1485900"/>
          </a:xfrm>
        </p:spPr>
        <p:txBody>
          <a:bodyPr/>
          <a:lstStyle/>
          <a:p>
            <a:r>
              <a:rPr lang="ru-RU" sz="3600" dirty="0"/>
              <a:t>Стараться употреблять продукты с низким </a:t>
            </a:r>
            <a:r>
              <a:rPr lang="ru-RU" dirty="0"/>
              <a:t>ГИ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EB2BD7-9B98-48E5-B9AF-1BD04E7C0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02" y="685800"/>
            <a:ext cx="8576553" cy="60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7363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59</TotalTime>
  <Words>98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Franklin Gothic Book</vt:lpstr>
      <vt:lpstr>Уголки</vt:lpstr>
      <vt:lpstr>Ожирение это болезнь или?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Стараться употреблять продукты с низким 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Макарова</cp:lastModifiedBy>
  <cp:revision>3</cp:revision>
  <cp:lastPrinted>2022-02-10T07:56:41Z</cp:lastPrinted>
  <dcterms:created xsi:type="dcterms:W3CDTF">2022-02-10T07:48:45Z</dcterms:created>
  <dcterms:modified xsi:type="dcterms:W3CDTF">2022-03-18T10:56:49Z</dcterms:modified>
</cp:coreProperties>
</file>