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479" r:id="rId4"/>
    <p:sldId id="258" r:id="rId5"/>
    <p:sldId id="261" r:id="rId6"/>
    <p:sldId id="477" r:id="rId7"/>
    <p:sldId id="260" r:id="rId8"/>
    <p:sldId id="473" r:id="rId9"/>
    <p:sldId id="474" r:id="rId10"/>
    <p:sldId id="262" r:id="rId11"/>
    <p:sldId id="478" r:id="rId12"/>
    <p:sldId id="469" r:id="rId13"/>
    <p:sldId id="470" r:id="rId14"/>
    <p:sldId id="268" r:id="rId15"/>
    <p:sldId id="269" r:id="rId16"/>
    <p:sldId id="476" r:id="rId17"/>
    <p:sldId id="475" r:id="rId18"/>
    <p:sldId id="267" r:id="rId19"/>
    <p:sldId id="266" r:id="rId20"/>
    <p:sldId id="257" r:id="rId21"/>
    <p:sldId id="263" r:id="rId22"/>
    <p:sldId id="264" r:id="rId23"/>
    <p:sldId id="265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  <p:sldId id="493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098CE86-A665-4C7E-AF28-540C8046B187}">
          <p14:sldIdLst>
            <p14:sldId id="256"/>
            <p14:sldId id="259"/>
            <p14:sldId id="479"/>
            <p14:sldId id="258"/>
            <p14:sldId id="261"/>
            <p14:sldId id="477"/>
            <p14:sldId id="260"/>
            <p14:sldId id="473"/>
            <p14:sldId id="474"/>
            <p14:sldId id="262"/>
            <p14:sldId id="478"/>
            <p14:sldId id="469"/>
            <p14:sldId id="470"/>
            <p14:sldId id="268"/>
            <p14:sldId id="269"/>
            <p14:sldId id="476"/>
            <p14:sldId id="475"/>
            <p14:sldId id="267"/>
            <p14:sldId id="266"/>
            <p14:sldId id="257"/>
            <p14:sldId id="263"/>
            <p14:sldId id="264"/>
            <p14:sldId id="265"/>
          </p14:sldIdLst>
        </p14:section>
        <p14:section name="Раздел без заголовка" id="{19DF1354-0672-46D7-BDB1-E40BDEA6F357}">
          <p14:sldIdLst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1218C-2BA3-4D92-8FD9-CA1D31D85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E06C61-B7A2-4AC1-ADE1-5B593A22E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DB7A6-1B6A-451C-817A-2D7C45A9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A657-21E9-48DC-A7D9-A5760912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C6245E-6EA8-49D4-B6A7-F7EFF215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4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89ECB-819B-42E3-9ACC-8684E4CE6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5A2A65-E23C-45D9-902A-1A5B6AC71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4556E-BB08-437F-8363-274193FE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A4DFA-B80C-45F8-8A4F-21AD1C16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A5B0FB-74FD-46BB-A7AC-7A9F31C4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6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F2992-B6D1-4767-8200-B053823FD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85D9E-C6F2-41D2-8DA4-9DF751138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C12D1-920F-4EDC-89CF-49BB648F1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1CC4B-D18B-4130-A0F2-595E62B7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50DB86-878F-4365-925F-35C32076E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8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1324-07B4-488E-B69C-5A5D6454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230450"/>
            <a:ext cx="11160000" cy="576000"/>
          </a:xfr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B78AA-F2BF-40F1-A5FC-8E63EA108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3460" y="6492875"/>
            <a:ext cx="10012477" cy="279399"/>
          </a:xfrm>
        </p:spPr>
        <p:txBody>
          <a:bodyPr lIns="0" tIns="0" rIns="0" bIns="0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Your Footer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5D04-9E5E-4EFC-ADF4-A521A16540D5}"/>
              </a:ext>
            </a:extLst>
          </p:cNvPr>
          <p:cNvSpPr/>
          <p:nvPr/>
        </p:nvSpPr>
        <p:spPr>
          <a:xfrm>
            <a:off x="12020550" y="6686551"/>
            <a:ext cx="171449" cy="171449"/>
          </a:xfrm>
          <a:prstGeom prst="rect">
            <a:avLst/>
          </a:prstGeom>
          <a:pattFill prst="ltUpDiag">
            <a:fgClr>
              <a:schemeClr val="accent4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B403DB-FF3E-407F-9929-3ADF7FD92BCB}"/>
              </a:ext>
            </a:extLst>
          </p:cNvPr>
          <p:cNvGrpSpPr/>
          <p:nvPr userDrawn="1"/>
        </p:nvGrpSpPr>
        <p:grpSpPr>
          <a:xfrm>
            <a:off x="515937" y="1139825"/>
            <a:ext cx="11160126" cy="45719"/>
            <a:chOff x="515937" y="977900"/>
            <a:chExt cx="11160126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46B9868-E45A-45AC-934B-FE77B1B63071}"/>
                </a:ext>
              </a:extLst>
            </p:cNvPr>
            <p:cNvSpPr/>
            <p:nvPr/>
          </p:nvSpPr>
          <p:spPr>
            <a:xfrm>
              <a:off x="515937" y="977900"/>
              <a:ext cx="10072689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C9069C-23DD-47B1-AD39-DD95BC940817}"/>
                </a:ext>
              </a:extLst>
            </p:cNvPr>
            <p:cNvSpPr/>
            <p:nvPr/>
          </p:nvSpPr>
          <p:spPr>
            <a:xfrm>
              <a:off x="10588626" y="977900"/>
              <a:ext cx="1087437" cy="45719"/>
            </a:xfrm>
            <a:prstGeom prst="rect">
              <a:avLst/>
            </a:prstGeom>
            <a:pattFill prst="ltUpDiag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83ECA7-9F23-4D1E-98E0-A7F11C992BA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5937" y="780988"/>
            <a:ext cx="11160000" cy="249299"/>
          </a:xfrm>
        </p:spPr>
        <p:txBody>
          <a:bodyPr vert="horz" lIns="0" tIns="0" rIns="0" bIns="0" rtlCol="0" anchor="t">
            <a:spAutoFit/>
          </a:bodyPr>
          <a:lstStyle>
            <a:lvl1pPr>
              <a:defRPr lang="en-US" sz="1800" smtClean="0">
                <a:solidFill>
                  <a:schemeClr val="accent4"/>
                </a:solidFill>
                <a:ea typeface="+mj-ea"/>
                <a:cs typeface="+mj-cs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9B4E96-2AD5-4D7D-BBC9-08BCAE0A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1874" y="6487875"/>
            <a:ext cx="284400" cy="284400"/>
          </a:xfrm>
          <a:solidFill>
            <a:schemeClr val="accent1"/>
          </a:solidFill>
        </p:spPr>
        <p:txBody>
          <a:bodyPr lIns="0" tIns="0" rIns="0" bIns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2AE864-E489-43DB-B6AB-F038BFA8BD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7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31217-C1F1-441F-A19A-C6D00B95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67790-097A-4B84-9583-753A5E6AC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DBC06E-0439-46D1-8BC3-4FC896B1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5F7CE1-EC51-4F87-9DBA-BF701C69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A0125E-D428-4648-9FBE-1C0CC124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4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2C1D8-DCF3-47FC-8902-ABE208B9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B0CA5-AAE4-49D2-B13E-53FABF50F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F8C52-CDAC-4206-95CA-5760C8CC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8C0587-AE0C-4E7A-A4A9-C24C7B0A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5162F-B1AC-4CAB-A7EC-31FE7F26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8984F-C5F0-47EE-9462-95669E44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62559-08EA-4038-840C-612682989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E6C8EA-215C-41A8-8D1C-FE83C3315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7017B3-7D3D-438A-A293-B28C8826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66C6D6-42CD-4C20-8B55-477A3EEC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97AB8-D9BD-4852-BCEE-4DD307F7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6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48E2E-CFE6-4E07-9994-FA18BBAB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A7D78-FF5C-4661-80BB-C595BE072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A1EDF-2E52-48B9-A2BC-5062C23EA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B31EA6-3F70-4B85-91F2-1FEBB9F84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1A08DD-2CA2-4E7C-886B-FA4C9DDD2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4C3C7D-C2A4-4D3B-837A-2CFFF0CD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D3A9B8-C5AF-4206-BAC2-FE802AA0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88057A-1C90-4A01-9D89-1BFF3645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3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61AC7-20C4-482E-A997-BB908466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0BE345-4CC6-4B77-9ED6-060A64AE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4D0E00-7B78-407D-A222-E2D46D1E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2321CA-7CBD-4F24-A338-7F92A00F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0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C0D2CD-146B-4045-87DA-7A89FA2D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416806-2ABC-4F44-B46F-8B28C698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895009-F26E-40DC-BC18-02BB3871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6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BC85C-DEC2-4464-8ADE-6C8E1CB3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24D70-8A67-412A-8368-C4FD55E4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D472C7-9A5E-4BD6-8408-BF3DEC6A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CBED67-4BA4-4BE5-AFE1-D4A6F7E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A11E6-13A5-4795-A310-F56E3E22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4AC0E-8A23-46D9-93B2-D16B9E21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FE5D6-3F83-46A5-BC48-FB368459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D17900-CC59-49FD-BBB8-A67C775C7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4EAF0A-9880-436F-B997-89F52A79C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9E4742-41F1-44DE-A163-5B921826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9172EC-FBA3-46AA-8530-1AEB9AD8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E1186-F882-46D1-AD9C-0988D095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6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E563F-69BB-4473-A88E-CFB9DB03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A3A594-0456-4233-A018-25B361269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298E5C-B57C-4D68-B226-637869042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3C6D-B445-4C68-9519-6DB9DB90D677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7B961-98DD-4B45-8D5A-AB387363F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840E8B-5D78-443F-9D21-209F3ECF0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04613-631E-4266-933E-7BE36C27B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99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is-mis.ru/pages/viewpage.action?pageId=48338842" TargetMode="External"/><Relationship Id="rId13" Type="http://schemas.openxmlformats.org/officeDocument/2006/relationships/hyperlink" Target="https://wiki.is-mis.ru/pages/viewpage.action?pageId=48338870" TargetMode="External"/><Relationship Id="rId18" Type="http://schemas.openxmlformats.org/officeDocument/2006/relationships/hyperlink" Target="https://wiki.is-mis.ru/pages/viewpage.action?pageId=57256933" TargetMode="External"/><Relationship Id="rId3" Type="http://schemas.openxmlformats.org/officeDocument/2006/relationships/image" Target="../media/image11.svg"/><Relationship Id="rId21" Type="http://schemas.openxmlformats.org/officeDocument/2006/relationships/hyperlink" Target="https://wiki.is-mis.ru/pages/viewpage.action?pageId=71240035" TargetMode="External"/><Relationship Id="rId7" Type="http://schemas.openxmlformats.org/officeDocument/2006/relationships/hyperlink" Target="https://wiki.is-mis.ru/pages/viewpage.action?pageId=48338839" TargetMode="External"/><Relationship Id="rId12" Type="http://schemas.openxmlformats.org/officeDocument/2006/relationships/hyperlink" Target="https://wiki.is-mis.ru/pages/viewpage.action?pageId=48338867" TargetMode="External"/><Relationship Id="rId17" Type="http://schemas.openxmlformats.org/officeDocument/2006/relationships/hyperlink" Target="https://wiki.is-mis.ru/pages/viewpage.action?pageId=57256726" TargetMode="External"/><Relationship Id="rId2" Type="http://schemas.openxmlformats.org/officeDocument/2006/relationships/image" Target="../media/image10.png"/><Relationship Id="rId16" Type="http://schemas.openxmlformats.org/officeDocument/2006/relationships/hyperlink" Target="https://wiki.is-mis.ru/pages/viewpage.action?pageId=71240370" TargetMode="External"/><Relationship Id="rId20" Type="http://schemas.openxmlformats.org/officeDocument/2006/relationships/hyperlink" Target="https://wiki.is-mis.ru/pages/viewpage.action?pageId=7124069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iki.is-mis.ru/pages/viewpage.action?pageId=48338836" TargetMode="External"/><Relationship Id="rId11" Type="http://schemas.openxmlformats.org/officeDocument/2006/relationships/hyperlink" Target="https://wiki.is-mis.ru/pages/viewpage.action?pageId=48338864" TargetMode="External"/><Relationship Id="rId24" Type="http://schemas.openxmlformats.org/officeDocument/2006/relationships/image" Target="../media/image15.svg"/><Relationship Id="rId5" Type="http://schemas.openxmlformats.org/officeDocument/2006/relationships/image" Target="../media/image13.svg"/><Relationship Id="rId15" Type="http://schemas.openxmlformats.org/officeDocument/2006/relationships/hyperlink" Target="https://wiki.is-mis.ru/pages/viewpage.action?pageId=71240673" TargetMode="External"/><Relationship Id="rId23" Type="http://schemas.openxmlformats.org/officeDocument/2006/relationships/image" Target="../media/image14.png"/><Relationship Id="rId10" Type="http://schemas.openxmlformats.org/officeDocument/2006/relationships/hyperlink" Target="https://wiki.is-mis.ru/pages/viewpage.action?pageId=48338857" TargetMode="External"/><Relationship Id="rId19" Type="http://schemas.openxmlformats.org/officeDocument/2006/relationships/hyperlink" Target="https://wiki.is-mis.ru/pages/viewpage.action?pageId=71240698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iki.is-mis.ru/pages/viewpage.action?pageId=48338845" TargetMode="External"/><Relationship Id="rId14" Type="http://schemas.openxmlformats.org/officeDocument/2006/relationships/hyperlink" Target="https://wiki.is-mis.ru/pages/viewpage.action?pageId=48338873" TargetMode="External"/><Relationship Id="rId22" Type="http://schemas.openxmlformats.org/officeDocument/2006/relationships/hyperlink" Target="https://wiki.is-mis.ru/pages/viewpage.action?pageId=7123965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hyperlink" Target="https://wiki.is-mis.ru/pages/viewpage.action?pageId=57257637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hyperlink" Target="https://wiki.is-mis.ru/pages/viewpage.action?pageId=4834067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iki.is-mis.ru/pages/viewpage.action?pageId=57256736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wiki.is-mis.ru/pages/viewpage.action?pageId=71241460" TargetMode="External"/><Relationship Id="rId10" Type="http://schemas.openxmlformats.org/officeDocument/2006/relationships/image" Target="../media/image19.svg"/><Relationship Id="rId4" Type="http://schemas.openxmlformats.org/officeDocument/2006/relationships/hyperlink" Target="https://wiki.is-mis.ru/pages/viewpage.action?pageId=71241299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gulation.gov.ru/projects?fbclid=IwAR1g-DbhLMdspULyp2K9Ksj8x68p7zQdi-csIqvw2amfG_o7H4lepGQjycc#npa=97645" TargetMode="External"/><Relationship Id="rId2" Type="http://schemas.openxmlformats.org/officeDocument/2006/relationships/hyperlink" Target="https://regulation.gov.ru/projects#npa=97644%D0%B1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">
            <a:extLst>
              <a:ext uri="{FF2B5EF4-FFF2-40B4-BE49-F238E27FC236}">
                <a16:creationId xmlns:a16="http://schemas.microsoft.com/office/drawing/2014/main" id="{88FF912F-B298-4694-B8B8-E957634F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238188"/>
            <a:ext cx="7306492" cy="21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AB9B36-FBEE-4F54-ADBB-3FE2795555E8}"/>
              </a:ext>
            </a:extLst>
          </p:cNvPr>
          <p:cNvSpPr txBox="1"/>
          <p:nvPr/>
        </p:nvSpPr>
        <p:spPr>
          <a:xfrm>
            <a:off x="974123" y="2483737"/>
            <a:ext cx="103557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Для подключения к ЕГИСЗ клинике необходимо: 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Подключиться к ИНФОКЛИНИКА.RU (для тех, кто ещё не подключен) и добавить тарифную опцию «ЕГИСЗ» 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Порядок подключения к ЕГИСЗ аналогичен порядку подключения к ИНФОКЛИНИКА.RU с использованием ГОСТ VPN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Для клиник, подключенных к ИНФОКЛИНИКА.RU, дополнительных технических требований нет  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Произвести настройки МИС ИНФОКЛИНИКА/ ИНФОДЕНТ (версия не ниже 20.1) 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Перейти на учет случаев заболеваний при оказании медицинской помощи   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Заполнять СНИЛС для всех пациентов и докторов в обязательном порядке  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Настроить СЭМД Амбулаторного и Стационарного эпикризов (это помогут сделать сотрудники нашей компании)  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 </a:t>
            </a:r>
            <a:endParaRPr lang="ru-RU" sz="1200" dirty="0">
              <a:solidFill>
                <a:srgbClr val="444444"/>
              </a:solidFill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Отправить заявки в ЕГИСЗ по формам, предоставленным нашей компанией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 По заявке клиника будет подключаться к шлюзу ИНФОКЛИНИКА.RU, имеющему статус «Иной информационной системы» в </a:t>
            </a:r>
            <a:r>
              <a:rPr lang="ru-RU" sz="1200" b="0" i="0" dirty="0" err="1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Росминздраве</a:t>
            </a:r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 </a:t>
            </a:r>
          </a:p>
          <a:p>
            <a:endParaRPr lang="ru-RU" sz="1200" b="0" i="0" dirty="0">
              <a:solidFill>
                <a:srgbClr val="444444"/>
              </a:solidFill>
              <a:effectLst/>
              <a:latin typeface="Trebuchet MS" panose="020B0603020202020204" pitchFamily="34" charset="0"/>
            </a:endParaRP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Для каждого юридического лица делаются отдельные заявки 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 </a:t>
            </a:r>
          </a:p>
          <a:p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 Для информационного обмена с ЕГИСЗ на стороне клиники используется модуль «Репликатор».</a:t>
            </a:r>
            <a:br>
              <a:rPr lang="ru-RU" sz="1200" dirty="0"/>
            </a:br>
            <a:br>
              <a:rPr lang="ru-RU" sz="1200" dirty="0"/>
            </a:br>
            <a:r>
              <a:rPr lang="ru-RU" sz="1200" b="0" i="0" dirty="0">
                <a:solidFill>
                  <a:srgbClr val="444444"/>
                </a:solidFill>
                <a:effectLst/>
                <a:latin typeface="Trebuchet MS" panose="020B0603020202020204" pitchFamily="34" charset="0"/>
              </a:rPr>
              <a:t>Источник: https://sdsys.ru/egisz/#kak-kommercheskim-klinikam-integrirovatsya-s-EGISZ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79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5">
            <a:extLst>
              <a:ext uri="{FF2B5EF4-FFF2-40B4-BE49-F238E27FC236}">
                <a16:creationId xmlns:a16="http://schemas.microsoft.com/office/drawing/2014/main" id="{A8A88094-ECAD-486C-A006-65F1BF4FF7EC}"/>
              </a:ext>
            </a:extLst>
          </p:cNvPr>
          <p:cNvSpPr/>
          <p:nvPr/>
        </p:nvSpPr>
        <p:spPr>
          <a:xfrm>
            <a:off x="5367134" y="1449388"/>
            <a:ext cx="3614612" cy="4932362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1">
            <a:extLst>
              <a:ext uri="{FF2B5EF4-FFF2-40B4-BE49-F238E27FC236}">
                <a16:creationId xmlns:a16="http://schemas.microsoft.com/office/drawing/2014/main" id="{E1C8364C-6297-41D0-A711-1B91BF799DDA}"/>
              </a:ext>
            </a:extLst>
          </p:cNvPr>
          <p:cNvSpPr/>
          <p:nvPr/>
        </p:nvSpPr>
        <p:spPr>
          <a:xfrm>
            <a:off x="5443040" y="1525588"/>
            <a:ext cx="3421560" cy="59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+mj-lt"/>
              </a:rPr>
              <a:t>Должностные функции</a:t>
            </a:r>
            <a:endParaRPr lang="en-US" sz="1400" b="1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107DA-0536-413A-9F27-BCB698BF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3A5DC-30FC-4259-BAFE-4FE522AD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E864-E489-43DB-B6AB-F038BFA8BD5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EAA57B-147C-4EC7-A095-E9F7FD7B77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0188"/>
            <a:ext cx="11160125" cy="576262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Чтобы определиться с ролевой моделью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7AE693-A9EE-4D49-BF09-31BF9DE2EB6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81050"/>
            <a:ext cx="11160125" cy="2492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по штатному персоналу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ED1E0-3103-4337-8A85-4AFD2123B352}"/>
              </a:ext>
            </a:extLst>
          </p:cNvPr>
          <p:cNvSpPr/>
          <p:nvPr/>
        </p:nvSpPr>
        <p:spPr>
          <a:xfrm>
            <a:off x="3272904" y="1449388"/>
            <a:ext cx="1860689" cy="4932362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726F79-D771-4CA8-A0D5-8E3E2C9218FA}"/>
              </a:ext>
            </a:extLst>
          </p:cNvPr>
          <p:cNvSpPr/>
          <p:nvPr/>
        </p:nvSpPr>
        <p:spPr>
          <a:xfrm>
            <a:off x="3348811" y="1525588"/>
            <a:ext cx="1708874" cy="596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+mj-lt"/>
              </a:rPr>
              <a:t>Бизнес-модуль</a:t>
            </a:r>
            <a:endParaRPr lang="en-US" sz="1400" b="1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9440D7-491F-498B-9491-CDB3795BAE0D}"/>
              </a:ext>
            </a:extLst>
          </p:cNvPr>
          <p:cNvSpPr/>
          <p:nvPr/>
        </p:nvSpPr>
        <p:spPr>
          <a:xfrm>
            <a:off x="3348811" y="2198784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Маркетинг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6155B3-D564-4255-8D7E-95DB62DD6725}"/>
              </a:ext>
            </a:extLst>
          </p:cNvPr>
          <p:cNvSpPr/>
          <p:nvPr/>
        </p:nvSpPr>
        <p:spPr>
          <a:xfrm>
            <a:off x="3348811" y="2896423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Инф.-</a:t>
            </a:r>
            <a:r>
              <a:rPr lang="ru-RU" sz="1400" i="1" spc="0" baseline="0" dirty="0" err="1">
                <a:solidFill>
                  <a:srgbClr val="333333"/>
                </a:solidFill>
                <a:latin typeface="Helvetica"/>
                <a:sym typeface="Helvetica"/>
                <a:rtl val="0"/>
              </a:rPr>
              <a:t>аналит</a:t>
            </a:r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. служба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1BD9F8-6356-4162-B257-10B95365C56C}"/>
              </a:ext>
            </a:extLst>
          </p:cNvPr>
          <p:cNvSpPr/>
          <p:nvPr/>
        </p:nvSpPr>
        <p:spPr>
          <a:xfrm>
            <a:off x="3348811" y="3594061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Служба ведения договоров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ADA197-99F6-44EE-ADEF-CD113DA1F693}"/>
              </a:ext>
            </a:extLst>
          </p:cNvPr>
          <p:cNvSpPr/>
          <p:nvPr/>
        </p:nvSpPr>
        <p:spPr>
          <a:xfrm>
            <a:off x="3348811" y="4291700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Медицинский персонал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E478F7-F8D6-4068-ACCD-9209B0321B95}"/>
              </a:ext>
            </a:extLst>
          </p:cNvPr>
          <p:cNvSpPr/>
          <p:nvPr/>
        </p:nvSpPr>
        <p:spPr>
          <a:xfrm>
            <a:off x="3348811" y="4989339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Касса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F0C4D7-ED15-4A97-9072-72C114C26609}"/>
              </a:ext>
            </a:extLst>
          </p:cNvPr>
          <p:cNvSpPr/>
          <p:nvPr/>
        </p:nvSpPr>
        <p:spPr>
          <a:xfrm>
            <a:off x="3348811" y="5686977"/>
            <a:ext cx="1708874" cy="618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Регистратура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0CDF956-8C55-4844-BB22-ECE121CF6ED0}"/>
              </a:ext>
            </a:extLst>
          </p:cNvPr>
          <p:cNvSpPr/>
          <p:nvPr/>
        </p:nvSpPr>
        <p:spPr>
          <a:xfrm>
            <a:off x="5057685" y="1624013"/>
            <a:ext cx="171019" cy="400050"/>
          </a:xfrm>
          <a:prstGeom prst="rightArrow">
            <a:avLst>
              <a:gd name="adj1" fmla="val 50000"/>
              <a:gd name="adj2" fmla="val 5556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1E86F37-4ACB-4AEB-8E24-12A61D622934}"/>
              </a:ext>
            </a:extLst>
          </p:cNvPr>
          <p:cNvGrpSpPr/>
          <p:nvPr/>
        </p:nvGrpSpPr>
        <p:grpSpPr>
          <a:xfrm>
            <a:off x="360472" y="2122488"/>
            <a:ext cx="2654090" cy="4259262"/>
            <a:chOff x="6607158" y="1521064"/>
            <a:chExt cx="2837515" cy="48606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2FC079-DCCD-4111-82AA-D1CDF4FF068A}"/>
                </a:ext>
              </a:extLst>
            </p:cNvPr>
            <p:cNvSpPr/>
            <p:nvPr/>
          </p:nvSpPr>
          <p:spPr>
            <a:xfrm>
              <a:off x="6607158" y="1521064"/>
              <a:ext cx="2739705" cy="4860686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0D93A6-5A35-435A-928E-E394A485DDA6}"/>
                </a:ext>
              </a:extLst>
            </p:cNvPr>
            <p:cNvSpPr/>
            <p:nvPr/>
          </p:nvSpPr>
          <p:spPr>
            <a:xfrm>
              <a:off x="6667152" y="2804202"/>
              <a:ext cx="2609323" cy="5154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Управление взаимоотношениями с контрагентами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CFFD895-40B7-4944-BB4A-CA7B69DCD2C8}"/>
                </a:ext>
              </a:extLst>
            </p:cNvPr>
            <p:cNvSpPr/>
            <p:nvPr/>
          </p:nvSpPr>
          <p:spPr>
            <a:xfrm>
              <a:off x="6667152" y="1608133"/>
              <a:ext cx="2609323" cy="5341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Управление правилами продаж медицинских услуг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ADE6FCB-599A-4451-9E1D-E944FE211C8D}"/>
                </a:ext>
              </a:extLst>
            </p:cNvPr>
            <p:cNvSpPr/>
            <p:nvPr/>
          </p:nvSpPr>
          <p:spPr>
            <a:xfrm>
              <a:off x="6657695" y="5195180"/>
              <a:ext cx="2609323" cy="5341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Регистрация и учет пациентов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F9281B2-8832-4C39-89F3-D45F703EB808}"/>
                </a:ext>
              </a:extLst>
            </p:cNvPr>
            <p:cNvSpPr/>
            <p:nvPr/>
          </p:nvSpPr>
          <p:spPr>
            <a:xfrm>
              <a:off x="6667152" y="3384302"/>
              <a:ext cx="2609323" cy="5341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Формирование заказов медицинских услуг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9384E85-EE06-486A-8104-0821EA8CB014}"/>
                </a:ext>
              </a:extLst>
            </p:cNvPr>
            <p:cNvSpPr/>
            <p:nvPr/>
          </p:nvSpPr>
          <p:spPr>
            <a:xfrm>
              <a:off x="6667152" y="5808125"/>
              <a:ext cx="2609323" cy="51544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Планирование выполнения медицинских услуг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69A04D1-F359-405B-8CF3-EB5896DD2BD2}"/>
                </a:ext>
              </a:extLst>
            </p:cNvPr>
            <p:cNvSpPr/>
            <p:nvPr/>
          </p:nvSpPr>
          <p:spPr>
            <a:xfrm>
              <a:off x="6667152" y="4575408"/>
              <a:ext cx="2609323" cy="53415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Прием оплаты за медицинские услуги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53B26E8-0542-4F4F-B20F-01C438203BCF}"/>
                </a:ext>
              </a:extLst>
            </p:cNvPr>
            <p:cNvSpPr/>
            <p:nvPr/>
          </p:nvSpPr>
          <p:spPr>
            <a:xfrm>
              <a:off x="6657696" y="3970073"/>
              <a:ext cx="2609323" cy="53415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Учет оказанных медицинских услуг</a:t>
              </a: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D0D6548E-2E7A-465A-A555-B377B453A233}"/>
                </a:ext>
              </a:extLst>
            </p:cNvPr>
            <p:cNvSpPr/>
            <p:nvPr/>
          </p:nvSpPr>
          <p:spPr>
            <a:xfrm>
              <a:off x="9273654" y="1624013"/>
              <a:ext cx="171019" cy="400050"/>
            </a:xfrm>
            <a:prstGeom prst="rightArrow">
              <a:avLst>
                <a:gd name="adj1" fmla="val 50000"/>
                <a:gd name="adj2" fmla="val 555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50">
              <a:extLst>
                <a:ext uri="{FF2B5EF4-FFF2-40B4-BE49-F238E27FC236}">
                  <a16:creationId xmlns:a16="http://schemas.microsoft.com/office/drawing/2014/main" id="{BAA3D3F9-5AAC-4B45-B959-884E055424C4}"/>
                </a:ext>
              </a:extLst>
            </p:cNvPr>
            <p:cNvSpPr/>
            <p:nvPr/>
          </p:nvSpPr>
          <p:spPr>
            <a:xfrm>
              <a:off x="6667152" y="2198921"/>
              <a:ext cx="2609323" cy="5341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2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Планирование работы медицинской организации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9E3855F-7820-4F48-9F52-CC097990F946}"/>
              </a:ext>
            </a:extLst>
          </p:cNvPr>
          <p:cNvGrpSpPr/>
          <p:nvPr/>
        </p:nvGrpSpPr>
        <p:grpSpPr>
          <a:xfrm>
            <a:off x="9315996" y="1484255"/>
            <a:ext cx="2359941" cy="4842648"/>
            <a:chOff x="4188392" y="1956830"/>
            <a:chExt cx="2359941" cy="2909969"/>
          </a:xfrm>
        </p:grpSpPr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B92D2E60-AAF3-47AE-94C4-4FD6CFEB04A4}"/>
                </a:ext>
              </a:extLst>
            </p:cNvPr>
            <p:cNvSpPr/>
            <p:nvPr/>
          </p:nvSpPr>
          <p:spPr>
            <a:xfrm>
              <a:off x="4233035" y="1956830"/>
              <a:ext cx="2263224" cy="255260"/>
            </a:xfrm>
            <a:custGeom>
              <a:avLst/>
              <a:gdLst>
                <a:gd name="connsiteX0" fmla="*/ 0 w 2263224"/>
                <a:gd name="connsiteY0" fmla="*/ 255261 h 255260"/>
                <a:gd name="connsiteX1" fmla="*/ 0 w 2263224"/>
                <a:gd name="connsiteY1" fmla="*/ 0 h 255260"/>
                <a:gd name="connsiteX2" fmla="*/ 2263225 w 2263224"/>
                <a:gd name="connsiteY2" fmla="*/ 0 h 255260"/>
                <a:gd name="connsiteX3" fmla="*/ 2263225 w 2263224"/>
                <a:gd name="connsiteY3" fmla="*/ 255261 h 25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55260">
                  <a:moveTo>
                    <a:pt x="0" y="255261"/>
                  </a:moveTo>
                  <a:lnTo>
                    <a:pt x="0" y="0"/>
                  </a:lnTo>
                  <a:lnTo>
                    <a:pt x="2263225" y="0"/>
                  </a:lnTo>
                  <a:lnTo>
                    <a:pt x="2263225" y="255261"/>
                  </a:lnTo>
                </a:path>
              </a:pathLst>
            </a:custGeom>
            <a:solidFill>
              <a:srgbClr val="E0E0E0"/>
            </a:solidFill>
            <a:ln w="8508" cap="flat">
              <a:solidFill>
                <a:srgbClr val="333333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A86CC19B-C5D6-4980-A969-2BE7A13A09C5}"/>
                </a:ext>
              </a:extLst>
            </p:cNvPr>
            <p:cNvSpPr/>
            <p:nvPr/>
          </p:nvSpPr>
          <p:spPr>
            <a:xfrm>
              <a:off x="4233035" y="2212090"/>
              <a:ext cx="2263224" cy="2654709"/>
            </a:xfrm>
            <a:custGeom>
              <a:avLst/>
              <a:gdLst>
                <a:gd name="connsiteX0" fmla="*/ 0 w 2263224"/>
                <a:gd name="connsiteY0" fmla="*/ 0 h 2654709"/>
                <a:gd name="connsiteX1" fmla="*/ 0 w 2263224"/>
                <a:gd name="connsiteY1" fmla="*/ 2654710 h 2654709"/>
                <a:gd name="connsiteX2" fmla="*/ 2263225 w 2263224"/>
                <a:gd name="connsiteY2" fmla="*/ 2654710 h 2654709"/>
                <a:gd name="connsiteX3" fmla="*/ 2263225 w 2263224"/>
                <a:gd name="connsiteY3" fmla="*/ 0 h 265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654709">
                  <a:moveTo>
                    <a:pt x="0" y="0"/>
                  </a:moveTo>
                  <a:lnTo>
                    <a:pt x="0" y="2654710"/>
                  </a:lnTo>
                  <a:lnTo>
                    <a:pt x="2263225" y="2654710"/>
                  </a:lnTo>
                  <a:lnTo>
                    <a:pt x="2263225" y="0"/>
                  </a:lnTo>
                </a:path>
              </a:pathLst>
            </a:custGeom>
            <a:solidFill>
              <a:srgbClr val="FFFFFF"/>
            </a:solidFill>
            <a:ln w="8508" cap="flat">
              <a:solidFill>
                <a:srgbClr val="333333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4BCE80A0-D394-4AFF-B942-7E3A36AE3D1A}"/>
                </a:ext>
              </a:extLst>
            </p:cNvPr>
            <p:cNvSpPr/>
            <p:nvPr/>
          </p:nvSpPr>
          <p:spPr>
            <a:xfrm>
              <a:off x="4233035" y="2212090"/>
              <a:ext cx="2263224" cy="8508"/>
            </a:xfrm>
            <a:custGeom>
              <a:avLst/>
              <a:gdLst>
                <a:gd name="connsiteX0" fmla="*/ 0 w 2263224"/>
                <a:gd name="connsiteY0" fmla="*/ 0 h 8508"/>
                <a:gd name="connsiteX1" fmla="*/ 2263225 w 2263224"/>
                <a:gd name="connsiteY1" fmla="*/ 0 h 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3224" h="8508">
                  <a:moveTo>
                    <a:pt x="0" y="0"/>
                  </a:moveTo>
                  <a:lnTo>
                    <a:pt x="2263225" y="0"/>
                  </a:lnTo>
                </a:path>
              </a:pathLst>
            </a:custGeom>
            <a:noFill/>
            <a:ln w="8508" cap="flat">
              <a:solidFill>
                <a:srgbClr val="333333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AAF0BA6-6171-472D-8445-1DAAE8899E2D}"/>
                </a:ext>
              </a:extLst>
            </p:cNvPr>
            <p:cNvSpPr txBox="1"/>
            <p:nvPr/>
          </p:nvSpPr>
          <p:spPr>
            <a:xfrm>
              <a:off x="4188392" y="2230186"/>
              <a:ext cx="639919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ADMIN</a:t>
              </a:r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D2583AD3-FF20-4DDC-AEA4-26F9E4EB511A}"/>
                </a:ext>
              </a:extLst>
            </p:cNvPr>
            <p:cNvSpPr/>
            <p:nvPr/>
          </p:nvSpPr>
          <p:spPr>
            <a:xfrm>
              <a:off x="4233035" y="2416299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63A8FFE-CA05-4FAA-9F5A-54D33CD40566}"/>
                </a:ext>
              </a:extLst>
            </p:cNvPr>
            <p:cNvSpPr txBox="1"/>
            <p:nvPr/>
          </p:nvSpPr>
          <p:spPr>
            <a:xfrm>
              <a:off x="4188392" y="2434394"/>
              <a:ext cx="1124026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Регистратор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ECE8BA9-F846-4FCF-84FD-FE4DCFA3D2A6}"/>
                </a:ext>
              </a:extLst>
            </p:cNvPr>
            <p:cNvSpPr txBox="1"/>
            <p:nvPr/>
          </p:nvSpPr>
          <p:spPr>
            <a:xfrm>
              <a:off x="4188392" y="2638602"/>
              <a:ext cx="1366080" cy="15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1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Администратор</a:t>
              </a:r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A3735F75-9416-43B7-95EE-C5A5A26473F1}"/>
                </a:ext>
              </a:extLst>
            </p:cNvPr>
            <p:cNvSpPr/>
            <p:nvPr/>
          </p:nvSpPr>
          <p:spPr>
            <a:xfrm>
              <a:off x="4233035" y="2824716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03D1701-519C-48A2-A5A6-1C2B0B4F6B10}"/>
                </a:ext>
              </a:extLst>
            </p:cNvPr>
            <p:cNvSpPr txBox="1"/>
            <p:nvPr/>
          </p:nvSpPr>
          <p:spPr>
            <a:xfrm>
              <a:off x="4188392" y="2842811"/>
              <a:ext cx="644728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Кассир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FCE2ACA-BE2D-4535-B148-EA121E43914A}"/>
                </a:ext>
              </a:extLst>
            </p:cNvPr>
            <p:cNvSpPr txBox="1"/>
            <p:nvPr/>
          </p:nvSpPr>
          <p:spPr>
            <a:xfrm>
              <a:off x="4188392" y="3047019"/>
              <a:ext cx="1096775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Главный врач</a:t>
              </a:r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4223C213-F8D9-4E1C-8D9D-CA8EC06F55C5}"/>
                </a:ext>
              </a:extLst>
            </p:cNvPr>
            <p:cNvSpPr/>
            <p:nvPr/>
          </p:nvSpPr>
          <p:spPr>
            <a:xfrm>
              <a:off x="4233035" y="3233133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79FFC4-D01E-499F-AD74-04EE739958DA}"/>
                </a:ext>
              </a:extLst>
            </p:cNvPr>
            <p:cNvSpPr txBox="1"/>
            <p:nvPr/>
          </p:nvSpPr>
          <p:spPr>
            <a:xfrm>
              <a:off x="4188392" y="3251228"/>
              <a:ext cx="1366080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Врач-специалист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EC29FDE-2040-480E-AD62-BF553BD86D2F}"/>
                </a:ext>
              </a:extLst>
            </p:cNvPr>
            <p:cNvSpPr txBox="1"/>
            <p:nvPr/>
          </p:nvSpPr>
          <p:spPr>
            <a:xfrm>
              <a:off x="4188392" y="3455436"/>
              <a:ext cx="673582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техник</a:t>
              </a:r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8790B4B2-265A-4C72-8FC0-B88A8ABA4E10}"/>
                </a:ext>
              </a:extLst>
            </p:cNvPr>
            <p:cNvSpPr/>
            <p:nvPr/>
          </p:nvSpPr>
          <p:spPr>
            <a:xfrm>
              <a:off x="4233035" y="3641550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94A0667-EFC0-4E0B-B7E4-AE99BE0442CB}"/>
                </a:ext>
              </a:extLst>
            </p:cNvPr>
            <p:cNvSpPr txBox="1"/>
            <p:nvPr/>
          </p:nvSpPr>
          <p:spPr>
            <a:xfrm>
              <a:off x="4188392" y="3659645"/>
              <a:ext cx="1923925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Процедурная мед. сестра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F07C026-3339-4D11-8DC8-E071010297CF}"/>
                </a:ext>
              </a:extLst>
            </p:cNvPr>
            <p:cNvSpPr txBox="1"/>
            <p:nvPr/>
          </p:nvSpPr>
          <p:spPr>
            <a:xfrm>
              <a:off x="4188392" y="3863853"/>
              <a:ext cx="2262158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Старшая медицинская сестра</a:t>
              </a:r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F9C58370-2642-454F-B67E-C5E9F1BB7280}"/>
                </a:ext>
              </a:extLst>
            </p:cNvPr>
            <p:cNvSpPr/>
            <p:nvPr/>
          </p:nvSpPr>
          <p:spPr>
            <a:xfrm>
              <a:off x="4233035" y="4049966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534DCA3-4342-4B95-A1B3-8C8A9D94969B}"/>
                </a:ext>
              </a:extLst>
            </p:cNvPr>
            <p:cNvSpPr txBox="1"/>
            <p:nvPr/>
          </p:nvSpPr>
          <p:spPr>
            <a:xfrm>
              <a:off x="4188392" y="4068062"/>
              <a:ext cx="2359941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Сотрудник договорного отдела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EBF51AB-5EE6-4DA8-ADA4-F22604826281}"/>
                </a:ext>
              </a:extLst>
            </p:cNvPr>
            <p:cNvSpPr txBox="1"/>
            <p:nvPr/>
          </p:nvSpPr>
          <p:spPr>
            <a:xfrm>
              <a:off x="4188392" y="4272270"/>
              <a:ext cx="1007007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маркетолог</a:t>
              </a:r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43FD705B-00E3-4AFE-8CC4-07A330A38921}"/>
                </a:ext>
              </a:extLst>
            </p:cNvPr>
            <p:cNvSpPr/>
            <p:nvPr/>
          </p:nvSpPr>
          <p:spPr>
            <a:xfrm>
              <a:off x="4233035" y="4458383"/>
              <a:ext cx="2263224" cy="204208"/>
            </a:xfrm>
            <a:custGeom>
              <a:avLst/>
              <a:gdLst>
                <a:gd name="connsiteX0" fmla="*/ 0 w 2263224"/>
                <a:gd name="connsiteY0" fmla="*/ 0 h 204208"/>
                <a:gd name="connsiteX1" fmla="*/ 2263225 w 2263224"/>
                <a:gd name="connsiteY1" fmla="*/ 0 h 204208"/>
                <a:gd name="connsiteX2" fmla="*/ 2263225 w 2263224"/>
                <a:gd name="connsiteY2" fmla="*/ 204208 h 204208"/>
                <a:gd name="connsiteX3" fmla="*/ 0 w 2263224"/>
                <a:gd name="connsiteY3" fmla="*/ 204208 h 20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04208">
                  <a:moveTo>
                    <a:pt x="0" y="0"/>
                  </a:moveTo>
                  <a:lnTo>
                    <a:pt x="2263225" y="0"/>
                  </a:lnTo>
                  <a:lnTo>
                    <a:pt x="2263225" y="204208"/>
                  </a:lnTo>
                  <a:lnTo>
                    <a:pt x="0" y="204208"/>
                  </a:lnTo>
                  <a:close/>
                </a:path>
              </a:pathLst>
            </a:custGeom>
            <a:solidFill>
              <a:srgbClr val="000000">
                <a:alpha val="5000"/>
              </a:srgbClr>
            </a:solidFill>
            <a:ln w="85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528A44A-739E-4332-9C06-C3063F149A37}"/>
                </a:ext>
              </a:extLst>
            </p:cNvPr>
            <p:cNvSpPr txBox="1"/>
            <p:nvPr/>
          </p:nvSpPr>
          <p:spPr>
            <a:xfrm>
              <a:off x="4188392" y="4476478"/>
              <a:ext cx="2050561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Исполнительный диреткор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3F54D91-364C-4E1C-96F2-9F10338CB7C5}"/>
                </a:ext>
              </a:extLst>
            </p:cNvPr>
            <p:cNvSpPr txBox="1"/>
            <p:nvPr/>
          </p:nvSpPr>
          <p:spPr>
            <a:xfrm>
              <a:off x="4188392" y="4680687"/>
              <a:ext cx="1973617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HR (работа с персоналом)</a:t>
              </a:r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88ACEB19-B4C6-4326-BF3F-DCD564E73170}"/>
                </a:ext>
              </a:extLst>
            </p:cNvPr>
            <p:cNvSpPr/>
            <p:nvPr/>
          </p:nvSpPr>
          <p:spPr>
            <a:xfrm>
              <a:off x="4233035" y="1956830"/>
              <a:ext cx="2263224" cy="291932"/>
            </a:xfrm>
            <a:custGeom>
              <a:avLst/>
              <a:gdLst>
                <a:gd name="connsiteX0" fmla="*/ 0 w 2263224"/>
                <a:gd name="connsiteY0" fmla="*/ 0 h 291932"/>
                <a:gd name="connsiteX1" fmla="*/ 2263225 w 2263224"/>
                <a:gd name="connsiteY1" fmla="*/ 0 h 291932"/>
                <a:gd name="connsiteX2" fmla="*/ 2263225 w 2263224"/>
                <a:gd name="connsiteY2" fmla="*/ 291933 h 291932"/>
                <a:gd name="connsiteX3" fmla="*/ 0 w 2263224"/>
                <a:gd name="connsiteY3" fmla="*/ 291933 h 29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224" h="291932">
                  <a:moveTo>
                    <a:pt x="0" y="0"/>
                  </a:moveTo>
                  <a:lnTo>
                    <a:pt x="2263225" y="0"/>
                  </a:lnTo>
                  <a:lnTo>
                    <a:pt x="2263225" y="291933"/>
                  </a:lnTo>
                  <a:lnTo>
                    <a:pt x="0" y="291933"/>
                  </a:lnTo>
                  <a:close/>
                </a:path>
              </a:pathLst>
            </a:custGeom>
            <a:solidFill>
              <a:srgbClr val="FFB781"/>
            </a:solidFill>
            <a:ln w="8508" cap="flat">
              <a:solidFill>
                <a:srgbClr val="333333"/>
              </a:solidFill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ru-RU" sz="110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77B7950-A7B9-45BD-8B98-A39135025E74}"/>
                </a:ext>
              </a:extLst>
            </p:cNvPr>
            <p:cNvSpPr txBox="1"/>
            <p:nvPr/>
          </p:nvSpPr>
          <p:spPr>
            <a:xfrm>
              <a:off x="4230936" y="1991942"/>
              <a:ext cx="1380506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 dirty="0" err="1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Програмные</a:t>
              </a:r>
              <a:r>
                <a:rPr lang="ru-RU" sz="11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 роли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F3CC00F-9155-40A9-91E1-DE29B19D7229}"/>
                </a:ext>
              </a:extLst>
            </p:cNvPr>
            <p:cNvSpPr txBox="1"/>
            <p:nvPr/>
          </p:nvSpPr>
          <p:spPr>
            <a:xfrm>
              <a:off x="5482015" y="2434394"/>
              <a:ext cx="968535" cy="157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100" i="1" spc="0" baseline="0" dirty="0">
                  <a:solidFill>
                    <a:srgbClr val="333333"/>
                  </a:solidFill>
                  <a:latin typeface="Helvetica"/>
                  <a:sym typeface="Helvetica"/>
                  <a:rtl val="0"/>
                </a:rPr>
                <a:t>Модератор</a:t>
              </a:r>
            </a:p>
          </p:txBody>
        </p:sp>
      </p:grpSp>
      <p:sp>
        <p:nvSpPr>
          <p:cNvPr id="98" name="Arrow: Pentagon 8">
            <a:extLst>
              <a:ext uri="{FF2B5EF4-FFF2-40B4-BE49-F238E27FC236}">
                <a16:creationId xmlns:a16="http://schemas.microsoft.com/office/drawing/2014/main" id="{40670DBC-DECF-431E-87BF-CFBB5A9359D6}"/>
              </a:ext>
            </a:extLst>
          </p:cNvPr>
          <p:cNvSpPr/>
          <p:nvPr/>
        </p:nvSpPr>
        <p:spPr>
          <a:xfrm>
            <a:off x="858501" y="1545770"/>
            <a:ext cx="2290085" cy="500773"/>
          </a:xfrm>
          <a:prstGeom prst="homePlate">
            <a:avLst>
              <a:gd name="adj" fmla="val 3406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Владение процессом</a:t>
            </a:r>
            <a:endParaRPr lang="en-US" sz="1600" b="1" dirty="0">
              <a:latin typeface="+mj-lt"/>
            </a:endParaRPr>
          </a:p>
        </p:txBody>
      </p:sp>
      <p:grpSp>
        <p:nvGrpSpPr>
          <p:cNvPr id="99" name="Group 14">
            <a:extLst>
              <a:ext uri="{FF2B5EF4-FFF2-40B4-BE49-F238E27FC236}">
                <a16:creationId xmlns:a16="http://schemas.microsoft.com/office/drawing/2014/main" id="{98DADCDF-3F94-4FC9-A5E9-7C4377E9261E}"/>
              </a:ext>
            </a:extLst>
          </p:cNvPr>
          <p:cNvGrpSpPr/>
          <p:nvPr/>
        </p:nvGrpSpPr>
        <p:grpSpPr>
          <a:xfrm>
            <a:off x="360473" y="1545771"/>
            <a:ext cx="546440" cy="500773"/>
            <a:chOff x="515937" y="1449388"/>
            <a:chExt cx="500400" cy="500773"/>
          </a:xfrm>
        </p:grpSpPr>
        <p:sp>
          <p:nvSpPr>
            <p:cNvPr id="100" name="Rectangle 9">
              <a:extLst>
                <a:ext uri="{FF2B5EF4-FFF2-40B4-BE49-F238E27FC236}">
                  <a16:creationId xmlns:a16="http://schemas.microsoft.com/office/drawing/2014/main" id="{62508B7A-5BCF-4107-8411-E0796F7EB154}"/>
                </a:ext>
              </a:extLst>
            </p:cNvPr>
            <p:cNvSpPr/>
            <p:nvPr/>
          </p:nvSpPr>
          <p:spPr>
            <a:xfrm>
              <a:off x="515937" y="1449388"/>
              <a:ext cx="500400" cy="50077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3">
              <a:extLst>
                <a:ext uri="{FF2B5EF4-FFF2-40B4-BE49-F238E27FC236}">
                  <a16:creationId xmlns:a16="http://schemas.microsoft.com/office/drawing/2014/main" id="{1FECAADE-20CA-4AF6-809D-3A6460C3F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80" y="1549516"/>
              <a:ext cx="272714" cy="300516"/>
            </a:xfrm>
            <a:custGeom>
              <a:avLst/>
              <a:gdLst>
                <a:gd name="connsiteX0" fmla="*/ 314051 w 880832"/>
                <a:gd name="connsiteY0" fmla="*/ 623700 h 970626"/>
                <a:gd name="connsiteX1" fmla="*/ 302651 w 880832"/>
                <a:gd name="connsiteY1" fmla="*/ 635700 h 970626"/>
                <a:gd name="connsiteX2" fmla="*/ 314051 w 880832"/>
                <a:gd name="connsiteY2" fmla="*/ 647699 h 970626"/>
                <a:gd name="connsiteX3" fmla="*/ 336850 w 880832"/>
                <a:gd name="connsiteY3" fmla="*/ 647699 h 970626"/>
                <a:gd name="connsiteX4" fmla="*/ 348250 w 880832"/>
                <a:gd name="connsiteY4" fmla="*/ 635700 h 970626"/>
                <a:gd name="connsiteX5" fmla="*/ 336850 w 880832"/>
                <a:gd name="connsiteY5" fmla="*/ 623700 h 970626"/>
                <a:gd name="connsiteX6" fmla="*/ 314051 w 880832"/>
                <a:gd name="connsiteY6" fmla="*/ 623700 h 970626"/>
                <a:gd name="connsiteX7" fmla="*/ 292452 w 880832"/>
                <a:gd name="connsiteY7" fmla="*/ 578101 h 970626"/>
                <a:gd name="connsiteX8" fmla="*/ 281052 w 880832"/>
                <a:gd name="connsiteY8" fmla="*/ 588901 h 970626"/>
                <a:gd name="connsiteX9" fmla="*/ 292452 w 880832"/>
                <a:gd name="connsiteY9" fmla="*/ 599701 h 970626"/>
                <a:gd name="connsiteX10" fmla="*/ 360849 w 880832"/>
                <a:gd name="connsiteY10" fmla="*/ 599701 h 970626"/>
                <a:gd name="connsiteX11" fmla="*/ 372248 w 880832"/>
                <a:gd name="connsiteY11" fmla="*/ 588901 h 970626"/>
                <a:gd name="connsiteX12" fmla="*/ 360849 w 880832"/>
                <a:gd name="connsiteY12" fmla="*/ 578101 h 970626"/>
                <a:gd name="connsiteX13" fmla="*/ 292452 w 880832"/>
                <a:gd name="connsiteY13" fmla="*/ 578101 h 970626"/>
                <a:gd name="connsiteX14" fmla="*/ 508242 w 880832"/>
                <a:gd name="connsiteY14" fmla="*/ 371708 h 970626"/>
                <a:gd name="connsiteX15" fmla="*/ 497042 w 880832"/>
                <a:gd name="connsiteY15" fmla="*/ 382508 h 970626"/>
                <a:gd name="connsiteX16" fmla="*/ 508242 w 880832"/>
                <a:gd name="connsiteY16" fmla="*/ 393308 h 970626"/>
                <a:gd name="connsiteX17" fmla="*/ 553041 w 880832"/>
                <a:gd name="connsiteY17" fmla="*/ 393308 h 970626"/>
                <a:gd name="connsiteX18" fmla="*/ 564240 w 880832"/>
                <a:gd name="connsiteY18" fmla="*/ 382508 h 970626"/>
                <a:gd name="connsiteX19" fmla="*/ 553041 w 880832"/>
                <a:gd name="connsiteY19" fmla="*/ 371708 h 970626"/>
                <a:gd name="connsiteX20" fmla="*/ 508242 w 880832"/>
                <a:gd name="connsiteY20" fmla="*/ 371708 h 970626"/>
                <a:gd name="connsiteX21" fmla="*/ 98260 w 880832"/>
                <a:gd name="connsiteY21" fmla="*/ 371708 h 970626"/>
                <a:gd name="connsiteX22" fmla="*/ 86660 w 880832"/>
                <a:gd name="connsiteY22" fmla="*/ 382508 h 970626"/>
                <a:gd name="connsiteX23" fmla="*/ 98260 w 880832"/>
                <a:gd name="connsiteY23" fmla="*/ 393308 h 970626"/>
                <a:gd name="connsiteX24" fmla="*/ 144658 w 880832"/>
                <a:gd name="connsiteY24" fmla="*/ 393308 h 970626"/>
                <a:gd name="connsiteX25" fmla="*/ 156258 w 880832"/>
                <a:gd name="connsiteY25" fmla="*/ 382508 h 970626"/>
                <a:gd name="connsiteX26" fmla="*/ 144658 w 880832"/>
                <a:gd name="connsiteY26" fmla="*/ 371708 h 970626"/>
                <a:gd name="connsiteX27" fmla="*/ 98260 w 880832"/>
                <a:gd name="connsiteY27" fmla="*/ 371708 h 970626"/>
                <a:gd name="connsiteX28" fmla="*/ 325451 w 880832"/>
                <a:gd name="connsiteY28" fmla="*/ 234914 h 970626"/>
                <a:gd name="connsiteX29" fmla="*/ 177856 w 880832"/>
                <a:gd name="connsiteY29" fmla="*/ 383109 h 970626"/>
                <a:gd name="connsiteX30" fmla="*/ 280037 w 880832"/>
                <a:gd name="connsiteY30" fmla="*/ 525604 h 970626"/>
                <a:gd name="connsiteX31" fmla="*/ 280037 w 880832"/>
                <a:gd name="connsiteY31" fmla="*/ 542704 h 970626"/>
                <a:gd name="connsiteX32" fmla="*/ 291390 w 880832"/>
                <a:gd name="connsiteY32" fmla="*/ 554103 h 970626"/>
                <a:gd name="connsiteX33" fmla="*/ 359511 w 880832"/>
                <a:gd name="connsiteY33" fmla="*/ 554103 h 970626"/>
                <a:gd name="connsiteX34" fmla="*/ 370864 w 880832"/>
                <a:gd name="connsiteY34" fmla="*/ 542704 h 970626"/>
                <a:gd name="connsiteX35" fmla="*/ 370864 w 880832"/>
                <a:gd name="connsiteY35" fmla="*/ 525604 h 970626"/>
                <a:gd name="connsiteX36" fmla="*/ 473045 w 880832"/>
                <a:gd name="connsiteY36" fmla="*/ 383109 h 970626"/>
                <a:gd name="connsiteX37" fmla="*/ 325451 w 880832"/>
                <a:gd name="connsiteY37" fmla="*/ 234914 h 970626"/>
                <a:gd name="connsiteX38" fmla="*/ 503113 w 880832"/>
                <a:gd name="connsiteY38" fmla="*/ 195515 h 970626"/>
                <a:gd name="connsiteX39" fmla="*/ 496674 w 880832"/>
                <a:gd name="connsiteY39" fmla="*/ 199715 h 970626"/>
                <a:gd name="connsiteX40" fmla="*/ 445168 w 880832"/>
                <a:gd name="connsiteY40" fmla="*/ 244514 h 970626"/>
                <a:gd name="connsiteX41" fmla="*/ 445168 w 880832"/>
                <a:gd name="connsiteY41" fmla="*/ 261313 h 970626"/>
                <a:gd name="connsiteX42" fmla="*/ 456614 w 880832"/>
                <a:gd name="connsiteY42" fmla="*/ 261313 h 970626"/>
                <a:gd name="connsiteX43" fmla="*/ 462337 w 880832"/>
                <a:gd name="connsiteY43" fmla="*/ 261313 h 970626"/>
                <a:gd name="connsiteX44" fmla="*/ 513843 w 880832"/>
                <a:gd name="connsiteY44" fmla="*/ 210914 h 970626"/>
                <a:gd name="connsiteX45" fmla="*/ 513843 w 880832"/>
                <a:gd name="connsiteY45" fmla="*/ 199715 h 970626"/>
                <a:gd name="connsiteX46" fmla="*/ 503113 w 880832"/>
                <a:gd name="connsiteY46" fmla="*/ 195515 h 970626"/>
                <a:gd name="connsiteX47" fmla="*/ 149842 w 880832"/>
                <a:gd name="connsiteY47" fmla="*/ 195515 h 970626"/>
                <a:gd name="connsiteX48" fmla="*/ 139458 w 880832"/>
                <a:gd name="connsiteY48" fmla="*/ 199715 h 970626"/>
                <a:gd name="connsiteX49" fmla="*/ 139458 w 880832"/>
                <a:gd name="connsiteY49" fmla="*/ 210914 h 970626"/>
                <a:gd name="connsiteX50" fmla="*/ 189302 w 880832"/>
                <a:gd name="connsiteY50" fmla="*/ 261313 h 970626"/>
                <a:gd name="connsiteX51" fmla="*/ 194840 w 880832"/>
                <a:gd name="connsiteY51" fmla="*/ 261313 h 970626"/>
                <a:gd name="connsiteX52" fmla="*/ 205917 w 880832"/>
                <a:gd name="connsiteY52" fmla="*/ 261313 h 970626"/>
                <a:gd name="connsiteX53" fmla="*/ 205917 w 880832"/>
                <a:gd name="connsiteY53" fmla="*/ 244514 h 970626"/>
                <a:gd name="connsiteX54" fmla="*/ 156073 w 880832"/>
                <a:gd name="connsiteY54" fmla="*/ 199715 h 970626"/>
                <a:gd name="connsiteX55" fmla="*/ 149842 w 880832"/>
                <a:gd name="connsiteY55" fmla="*/ 195515 h 970626"/>
                <a:gd name="connsiteX56" fmla="*/ 325450 w 880832"/>
                <a:gd name="connsiteY56" fmla="*/ 141317 h 970626"/>
                <a:gd name="connsiteX57" fmla="*/ 314650 w 880832"/>
                <a:gd name="connsiteY57" fmla="*/ 152916 h 970626"/>
                <a:gd name="connsiteX58" fmla="*/ 314650 w 880832"/>
                <a:gd name="connsiteY58" fmla="*/ 199315 h 970626"/>
                <a:gd name="connsiteX59" fmla="*/ 325450 w 880832"/>
                <a:gd name="connsiteY59" fmla="*/ 210915 h 970626"/>
                <a:gd name="connsiteX60" fmla="*/ 336250 w 880832"/>
                <a:gd name="connsiteY60" fmla="*/ 199315 h 970626"/>
                <a:gd name="connsiteX61" fmla="*/ 336250 w 880832"/>
                <a:gd name="connsiteY61" fmla="*/ 152916 h 970626"/>
                <a:gd name="connsiteX62" fmla="*/ 325450 w 880832"/>
                <a:gd name="connsiteY62" fmla="*/ 141317 h 970626"/>
                <a:gd name="connsiteX63" fmla="*/ 404980 w 880832"/>
                <a:gd name="connsiteY63" fmla="*/ 0 h 970626"/>
                <a:gd name="connsiteX64" fmla="*/ 789712 w 880832"/>
                <a:gd name="connsiteY64" fmla="*/ 343764 h 970626"/>
                <a:gd name="connsiteX65" fmla="*/ 820085 w 880832"/>
                <a:gd name="connsiteY65" fmla="*/ 394317 h 970626"/>
                <a:gd name="connsiteX66" fmla="*/ 880832 w 880832"/>
                <a:gd name="connsiteY66" fmla="*/ 545977 h 970626"/>
                <a:gd name="connsiteX67" fmla="*/ 880832 w 880832"/>
                <a:gd name="connsiteY67" fmla="*/ 556088 h 970626"/>
                <a:gd name="connsiteX68" fmla="*/ 870708 w 880832"/>
                <a:gd name="connsiteY68" fmla="*/ 586420 h 970626"/>
                <a:gd name="connsiteX69" fmla="*/ 830210 w 880832"/>
                <a:gd name="connsiteY69" fmla="*/ 606641 h 970626"/>
                <a:gd name="connsiteX70" fmla="*/ 789712 w 880832"/>
                <a:gd name="connsiteY70" fmla="*/ 606641 h 970626"/>
                <a:gd name="connsiteX71" fmla="*/ 749214 w 880832"/>
                <a:gd name="connsiteY71" fmla="*/ 788634 h 970626"/>
                <a:gd name="connsiteX72" fmla="*/ 607471 w 880832"/>
                <a:gd name="connsiteY72" fmla="*/ 829077 h 970626"/>
                <a:gd name="connsiteX73" fmla="*/ 607471 w 880832"/>
                <a:gd name="connsiteY73" fmla="*/ 950405 h 970626"/>
                <a:gd name="connsiteX74" fmla="*/ 587222 w 880832"/>
                <a:gd name="connsiteY74" fmla="*/ 970626 h 970626"/>
                <a:gd name="connsiteX75" fmla="*/ 182241 w 880832"/>
                <a:gd name="connsiteY75" fmla="*/ 970626 h 970626"/>
                <a:gd name="connsiteX76" fmla="*/ 161992 w 880832"/>
                <a:gd name="connsiteY76" fmla="*/ 950405 h 970626"/>
                <a:gd name="connsiteX77" fmla="*/ 161992 w 880832"/>
                <a:gd name="connsiteY77" fmla="*/ 727970 h 970626"/>
                <a:gd name="connsiteX78" fmla="*/ 0 w 880832"/>
                <a:gd name="connsiteY78" fmla="*/ 404428 h 970626"/>
                <a:gd name="connsiteX79" fmla="*/ 404980 w 880832"/>
                <a:gd name="connsiteY79" fmla="*/ 0 h 97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880832" h="970626">
                  <a:moveTo>
                    <a:pt x="314051" y="623700"/>
                  </a:moveTo>
                  <a:cubicBezTo>
                    <a:pt x="308351" y="623700"/>
                    <a:pt x="302651" y="629700"/>
                    <a:pt x="302651" y="635700"/>
                  </a:cubicBezTo>
                  <a:cubicBezTo>
                    <a:pt x="302651" y="641699"/>
                    <a:pt x="308351" y="647699"/>
                    <a:pt x="314051" y="647699"/>
                  </a:cubicBezTo>
                  <a:cubicBezTo>
                    <a:pt x="336850" y="647699"/>
                    <a:pt x="336850" y="647699"/>
                    <a:pt x="336850" y="647699"/>
                  </a:cubicBezTo>
                  <a:cubicBezTo>
                    <a:pt x="342550" y="647699"/>
                    <a:pt x="348250" y="641699"/>
                    <a:pt x="348250" y="635700"/>
                  </a:cubicBezTo>
                  <a:cubicBezTo>
                    <a:pt x="348250" y="629700"/>
                    <a:pt x="342550" y="623700"/>
                    <a:pt x="336850" y="623700"/>
                  </a:cubicBezTo>
                  <a:cubicBezTo>
                    <a:pt x="314051" y="623700"/>
                    <a:pt x="314051" y="623700"/>
                    <a:pt x="314051" y="623700"/>
                  </a:cubicBezTo>
                  <a:close/>
                  <a:moveTo>
                    <a:pt x="292452" y="578101"/>
                  </a:moveTo>
                  <a:cubicBezTo>
                    <a:pt x="286752" y="578101"/>
                    <a:pt x="281052" y="583501"/>
                    <a:pt x="281052" y="588901"/>
                  </a:cubicBezTo>
                  <a:cubicBezTo>
                    <a:pt x="281052" y="594301"/>
                    <a:pt x="286752" y="599701"/>
                    <a:pt x="292452" y="599701"/>
                  </a:cubicBezTo>
                  <a:cubicBezTo>
                    <a:pt x="360849" y="599701"/>
                    <a:pt x="360849" y="599701"/>
                    <a:pt x="360849" y="599701"/>
                  </a:cubicBezTo>
                  <a:cubicBezTo>
                    <a:pt x="366548" y="599701"/>
                    <a:pt x="372248" y="594301"/>
                    <a:pt x="372248" y="588901"/>
                  </a:cubicBezTo>
                  <a:cubicBezTo>
                    <a:pt x="372248" y="583501"/>
                    <a:pt x="366548" y="578101"/>
                    <a:pt x="360849" y="578101"/>
                  </a:cubicBezTo>
                  <a:cubicBezTo>
                    <a:pt x="292452" y="578101"/>
                    <a:pt x="292452" y="578101"/>
                    <a:pt x="292452" y="578101"/>
                  </a:cubicBezTo>
                  <a:close/>
                  <a:moveTo>
                    <a:pt x="508242" y="371708"/>
                  </a:moveTo>
                  <a:cubicBezTo>
                    <a:pt x="502642" y="371708"/>
                    <a:pt x="497042" y="377108"/>
                    <a:pt x="497042" y="382508"/>
                  </a:cubicBezTo>
                  <a:cubicBezTo>
                    <a:pt x="497042" y="387908"/>
                    <a:pt x="502642" y="393308"/>
                    <a:pt x="508242" y="393308"/>
                  </a:cubicBezTo>
                  <a:cubicBezTo>
                    <a:pt x="553041" y="393308"/>
                    <a:pt x="553041" y="393308"/>
                    <a:pt x="553041" y="393308"/>
                  </a:cubicBezTo>
                  <a:cubicBezTo>
                    <a:pt x="558640" y="393308"/>
                    <a:pt x="564240" y="387908"/>
                    <a:pt x="564240" y="382508"/>
                  </a:cubicBezTo>
                  <a:cubicBezTo>
                    <a:pt x="564240" y="377108"/>
                    <a:pt x="558640" y="371708"/>
                    <a:pt x="553041" y="371708"/>
                  </a:cubicBezTo>
                  <a:cubicBezTo>
                    <a:pt x="508242" y="371708"/>
                    <a:pt x="508242" y="371708"/>
                    <a:pt x="508242" y="371708"/>
                  </a:cubicBezTo>
                  <a:close/>
                  <a:moveTo>
                    <a:pt x="98260" y="371708"/>
                  </a:moveTo>
                  <a:cubicBezTo>
                    <a:pt x="92460" y="371708"/>
                    <a:pt x="86660" y="377108"/>
                    <a:pt x="86660" y="382508"/>
                  </a:cubicBezTo>
                  <a:cubicBezTo>
                    <a:pt x="86660" y="387908"/>
                    <a:pt x="92460" y="393308"/>
                    <a:pt x="98260" y="393308"/>
                  </a:cubicBezTo>
                  <a:cubicBezTo>
                    <a:pt x="144658" y="393308"/>
                    <a:pt x="144658" y="393308"/>
                    <a:pt x="144658" y="393308"/>
                  </a:cubicBezTo>
                  <a:cubicBezTo>
                    <a:pt x="150458" y="393308"/>
                    <a:pt x="156258" y="387908"/>
                    <a:pt x="156258" y="382508"/>
                  </a:cubicBezTo>
                  <a:cubicBezTo>
                    <a:pt x="156258" y="377108"/>
                    <a:pt x="150458" y="371708"/>
                    <a:pt x="144658" y="371708"/>
                  </a:cubicBezTo>
                  <a:cubicBezTo>
                    <a:pt x="98260" y="371708"/>
                    <a:pt x="98260" y="371708"/>
                    <a:pt x="98260" y="371708"/>
                  </a:cubicBezTo>
                  <a:close/>
                  <a:moveTo>
                    <a:pt x="325451" y="234914"/>
                  </a:moveTo>
                  <a:cubicBezTo>
                    <a:pt x="245977" y="234914"/>
                    <a:pt x="177856" y="303312"/>
                    <a:pt x="177856" y="383109"/>
                  </a:cubicBezTo>
                  <a:cubicBezTo>
                    <a:pt x="177856" y="445807"/>
                    <a:pt x="217593" y="502805"/>
                    <a:pt x="280037" y="525604"/>
                  </a:cubicBezTo>
                  <a:cubicBezTo>
                    <a:pt x="280037" y="542704"/>
                    <a:pt x="280037" y="542704"/>
                    <a:pt x="280037" y="542704"/>
                  </a:cubicBezTo>
                  <a:cubicBezTo>
                    <a:pt x="280037" y="548403"/>
                    <a:pt x="285714" y="554103"/>
                    <a:pt x="291390" y="554103"/>
                  </a:cubicBezTo>
                  <a:cubicBezTo>
                    <a:pt x="359511" y="554103"/>
                    <a:pt x="359511" y="554103"/>
                    <a:pt x="359511" y="554103"/>
                  </a:cubicBezTo>
                  <a:cubicBezTo>
                    <a:pt x="365188" y="554103"/>
                    <a:pt x="370864" y="548403"/>
                    <a:pt x="370864" y="542704"/>
                  </a:cubicBezTo>
                  <a:cubicBezTo>
                    <a:pt x="370864" y="525604"/>
                    <a:pt x="370864" y="525604"/>
                    <a:pt x="370864" y="525604"/>
                  </a:cubicBezTo>
                  <a:cubicBezTo>
                    <a:pt x="433308" y="502805"/>
                    <a:pt x="473045" y="445807"/>
                    <a:pt x="473045" y="383109"/>
                  </a:cubicBezTo>
                  <a:cubicBezTo>
                    <a:pt x="473045" y="303312"/>
                    <a:pt x="404925" y="234914"/>
                    <a:pt x="325451" y="234914"/>
                  </a:cubicBezTo>
                  <a:close/>
                  <a:moveTo>
                    <a:pt x="503113" y="195515"/>
                  </a:moveTo>
                  <a:cubicBezTo>
                    <a:pt x="499536" y="195515"/>
                    <a:pt x="496674" y="196915"/>
                    <a:pt x="496674" y="199715"/>
                  </a:cubicBezTo>
                  <a:cubicBezTo>
                    <a:pt x="445168" y="244514"/>
                    <a:pt x="445168" y="244514"/>
                    <a:pt x="445168" y="244514"/>
                  </a:cubicBezTo>
                  <a:cubicBezTo>
                    <a:pt x="439445" y="250114"/>
                    <a:pt x="439445" y="255713"/>
                    <a:pt x="445168" y="261313"/>
                  </a:cubicBezTo>
                  <a:cubicBezTo>
                    <a:pt x="450891" y="261313"/>
                    <a:pt x="450891" y="261313"/>
                    <a:pt x="456614" y="261313"/>
                  </a:cubicBezTo>
                  <a:cubicBezTo>
                    <a:pt x="456614" y="261313"/>
                    <a:pt x="462337" y="261313"/>
                    <a:pt x="462337" y="261313"/>
                  </a:cubicBezTo>
                  <a:cubicBezTo>
                    <a:pt x="513843" y="210914"/>
                    <a:pt x="513843" y="210914"/>
                    <a:pt x="513843" y="210914"/>
                  </a:cubicBezTo>
                  <a:cubicBezTo>
                    <a:pt x="513843" y="210914"/>
                    <a:pt x="513843" y="199715"/>
                    <a:pt x="513843" y="199715"/>
                  </a:cubicBezTo>
                  <a:cubicBezTo>
                    <a:pt x="510982" y="196915"/>
                    <a:pt x="506689" y="195515"/>
                    <a:pt x="503113" y="195515"/>
                  </a:cubicBezTo>
                  <a:close/>
                  <a:moveTo>
                    <a:pt x="149842" y="195515"/>
                  </a:moveTo>
                  <a:cubicBezTo>
                    <a:pt x="146381" y="195515"/>
                    <a:pt x="142227" y="196915"/>
                    <a:pt x="139458" y="199715"/>
                  </a:cubicBezTo>
                  <a:cubicBezTo>
                    <a:pt x="139458" y="199715"/>
                    <a:pt x="139458" y="210914"/>
                    <a:pt x="139458" y="210914"/>
                  </a:cubicBezTo>
                  <a:lnTo>
                    <a:pt x="189302" y="261313"/>
                  </a:lnTo>
                  <a:cubicBezTo>
                    <a:pt x="189302" y="261313"/>
                    <a:pt x="194840" y="261313"/>
                    <a:pt x="194840" y="261313"/>
                  </a:cubicBezTo>
                  <a:cubicBezTo>
                    <a:pt x="200379" y="261313"/>
                    <a:pt x="200379" y="261313"/>
                    <a:pt x="205917" y="261313"/>
                  </a:cubicBezTo>
                  <a:cubicBezTo>
                    <a:pt x="211455" y="255713"/>
                    <a:pt x="211455" y="250114"/>
                    <a:pt x="205917" y="244514"/>
                  </a:cubicBezTo>
                  <a:cubicBezTo>
                    <a:pt x="156073" y="199715"/>
                    <a:pt x="156073" y="199715"/>
                    <a:pt x="156073" y="199715"/>
                  </a:cubicBezTo>
                  <a:cubicBezTo>
                    <a:pt x="156073" y="196915"/>
                    <a:pt x="153304" y="195515"/>
                    <a:pt x="149842" y="195515"/>
                  </a:cubicBezTo>
                  <a:close/>
                  <a:moveTo>
                    <a:pt x="325450" y="141317"/>
                  </a:moveTo>
                  <a:cubicBezTo>
                    <a:pt x="320050" y="141317"/>
                    <a:pt x="314650" y="147117"/>
                    <a:pt x="314650" y="152916"/>
                  </a:cubicBezTo>
                  <a:cubicBezTo>
                    <a:pt x="314650" y="199315"/>
                    <a:pt x="314650" y="199315"/>
                    <a:pt x="314650" y="199315"/>
                  </a:cubicBezTo>
                  <a:cubicBezTo>
                    <a:pt x="314650" y="205115"/>
                    <a:pt x="320050" y="210915"/>
                    <a:pt x="325450" y="210915"/>
                  </a:cubicBezTo>
                  <a:cubicBezTo>
                    <a:pt x="330850" y="210915"/>
                    <a:pt x="336250" y="205115"/>
                    <a:pt x="336250" y="199315"/>
                  </a:cubicBezTo>
                  <a:cubicBezTo>
                    <a:pt x="336250" y="152916"/>
                    <a:pt x="336250" y="152916"/>
                    <a:pt x="336250" y="152916"/>
                  </a:cubicBezTo>
                  <a:cubicBezTo>
                    <a:pt x="336250" y="147117"/>
                    <a:pt x="330850" y="141317"/>
                    <a:pt x="325450" y="141317"/>
                  </a:cubicBezTo>
                  <a:close/>
                  <a:moveTo>
                    <a:pt x="404980" y="0"/>
                  </a:moveTo>
                  <a:cubicBezTo>
                    <a:pt x="597346" y="0"/>
                    <a:pt x="789712" y="131439"/>
                    <a:pt x="789712" y="343764"/>
                  </a:cubicBezTo>
                  <a:cubicBezTo>
                    <a:pt x="789712" y="343764"/>
                    <a:pt x="809961" y="374096"/>
                    <a:pt x="820085" y="394317"/>
                  </a:cubicBezTo>
                  <a:cubicBezTo>
                    <a:pt x="850459" y="444870"/>
                    <a:pt x="880832" y="505535"/>
                    <a:pt x="880832" y="545977"/>
                  </a:cubicBezTo>
                  <a:cubicBezTo>
                    <a:pt x="880832" y="545977"/>
                    <a:pt x="880832" y="545977"/>
                    <a:pt x="880832" y="556088"/>
                  </a:cubicBezTo>
                  <a:cubicBezTo>
                    <a:pt x="880832" y="566199"/>
                    <a:pt x="880832" y="576309"/>
                    <a:pt x="870708" y="586420"/>
                  </a:cubicBezTo>
                  <a:cubicBezTo>
                    <a:pt x="860583" y="596531"/>
                    <a:pt x="850459" y="606641"/>
                    <a:pt x="830210" y="606641"/>
                  </a:cubicBezTo>
                  <a:cubicBezTo>
                    <a:pt x="820085" y="606641"/>
                    <a:pt x="799836" y="606641"/>
                    <a:pt x="789712" y="606641"/>
                  </a:cubicBezTo>
                  <a:cubicBezTo>
                    <a:pt x="789712" y="657195"/>
                    <a:pt x="789712" y="758302"/>
                    <a:pt x="749214" y="788634"/>
                  </a:cubicBezTo>
                  <a:cubicBezTo>
                    <a:pt x="718840" y="818966"/>
                    <a:pt x="678342" y="829077"/>
                    <a:pt x="607471" y="829077"/>
                  </a:cubicBezTo>
                  <a:cubicBezTo>
                    <a:pt x="607471" y="829077"/>
                    <a:pt x="607471" y="829077"/>
                    <a:pt x="607471" y="950405"/>
                  </a:cubicBezTo>
                  <a:cubicBezTo>
                    <a:pt x="607471" y="960516"/>
                    <a:pt x="597346" y="970626"/>
                    <a:pt x="587222" y="970626"/>
                  </a:cubicBezTo>
                  <a:cubicBezTo>
                    <a:pt x="587222" y="970626"/>
                    <a:pt x="587222" y="970626"/>
                    <a:pt x="182241" y="970626"/>
                  </a:cubicBezTo>
                  <a:cubicBezTo>
                    <a:pt x="172117" y="970626"/>
                    <a:pt x="161992" y="960516"/>
                    <a:pt x="161992" y="950405"/>
                  </a:cubicBezTo>
                  <a:cubicBezTo>
                    <a:pt x="161992" y="950405"/>
                    <a:pt x="161992" y="950405"/>
                    <a:pt x="161992" y="727970"/>
                  </a:cubicBezTo>
                  <a:cubicBezTo>
                    <a:pt x="50623" y="657195"/>
                    <a:pt x="0" y="556088"/>
                    <a:pt x="0" y="404428"/>
                  </a:cubicBezTo>
                  <a:cubicBezTo>
                    <a:pt x="0" y="181993"/>
                    <a:pt x="182241" y="0"/>
                    <a:pt x="4049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</p:grpSp>
      <p:sp>
        <p:nvSpPr>
          <p:cNvPr id="110" name="Rectangle 17">
            <a:extLst>
              <a:ext uri="{FF2B5EF4-FFF2-40B4-BE49-F238E27FC236}">
                <a16:creationId xmlns:a16="http://schemas.microsoft.com/office/drawing/2014/main" id="{AE69BFE4-6243-45B6-9DAC-23DADD015EB1}"/>
              </a:ext>
            </a:extLst>
          </p:cNvPr>
          <p:cNvSpPr/>
          <p:nvPr/>
        </p:nvSpPr>
        <p:spPr>
          <a:xfrm>
            <a:off x="5461730" y="2214384"/>
            <a:ext cx="3412028" cy="622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 anchorCtr="1">
            <a:normAutofit fontScale="77500" lnSpcReduction="20000"/>
          </a:bodyPr>
          <a:lstStyle/>
          <a:p>
            <a:pPr algn="r"/>
            <a:r>
              <a:rPr lang="ru-RU" sz="10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Ценообразование номенклатуры Ввод скидок и наценок</a:t>
            </a:r>
          </a:p>
          <a:p>
            <a:pPr algn="r"/>
            <a:r>
              <a:rPr lang="ru-RU" sz="10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Сегментация партнеров </a:t>
            </a:r>
          </a:p>
          <a:p>
            <a:pPr algn="r"/>
            <a:r>
              <a:rPr lang="ru-RU" sz="10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Сегментация номенклатуры</a:t>
            </a:r>
          </a:p>
          <a:p>
            <a:pPr algn="r"/>
            <a:endParaRPr lang="ru-RU" sz="10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r"/>
            <a:r>
              <a:rPr lang="ru-RU" sz="10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Создание типовых соглашений (правил продаж)</a:t>
            </a:r>
          </a:p>
          <a:p>
            <a:pPr algn="r"/>
            <a:r>
              <a:rPr lang="ru-RU" sz="10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Маркетинговые мероприятия</a:t>
            </a: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11" name="Rectangle 17">
            <a:extLst>
              <a:ext uri="{FF2B5EF4-FFF2-40B4-BE49-F238E27FC236}">
                <a16:creationId xmlns:a16="http://schemas.microsoft.com/office/drawing/2014/main" id="{8A509AF7-63B9-4735-A9FA-7246F114F9EC}"/>
              </a:ext>
            </a:extLst>
          </p:cNvPr>
          <p:cNvSpPr/>
          <p:nvPr/>
        </p:nvSpPr>
        <p:spPr>
          <a:xfrm>
            <a:off x="5461730" y="2900852"/>
            <a:ext cx="3412028" cy="622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 anchorCtr="1"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Ведение базовых классификаторов</a:t>
            </a:r>
          </a:p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Ведение </a:t>
            </a:r>
            <a:r>
              <a:rPr lang="ru-RU" sz="2500" spc="0" baseline="0" dirty="0" err="1">
                <a:solidFill>
                  <a:srgbClr val="333333"/>
                </a:solidFill>
                <a:latin typeface="Helvetica"/>
                <a:sym typeface="Helvetica"/>
                <a:rtl val="0"/>
              </a:rPr>
              <a:t>информ</a:t>
            </a: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 по номенклатуре услуг</a:t>
            </a:r>
          </a:p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Ведение графиков работы </a:t>
            </a:r>
          </a:p>
          <a:p>
            <a:pPr algn="l">
              <a:lnSpc>
                <a:spcPct val="170000"/>
              </a:lnSpc>
            </a:pPr>
            <a:endParaRPr lang="ru-RU" sz="25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и загрузки рабочих мест</a:t>
            </a:r>
          </a:p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Ведение информации о участках</a:t>
            </a:r>
          </a:p>
          <a:p>
            <a:pPr algn="l">
              <a:lnSpc>
                <a:spcPct val="170000"/>
              </a:lnSpc>
            </a:pPr>
            <a:r>
              <a:rPr lang="ru-RU" sz="25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Ведение информации о сотрудниках</a:t>
            </a:r>
          </a:p>
          <a:p>
            <a:pPr algn="r"/>
            <a:endParaRPr lang="ru-RU" sz="10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12" name="Rectangle 17">
            <a:extLst>
              <a:ext uri="{FF2B5EF4-FFF2-40B4-BE49-F238E27FC236}">
                <a16:creationId xmlns:a16="http://schemas.microsoft.com/office/drawing/2014/main" id="{F5732F57-58F8-49FF-B3EB-B34E194A9CD3}"/>
              </a:ext>
            </a:extLst>
          </p:cNvPr>
          <p:cNvSpPr/>
          <p:nvPr/>
        </p:nvSpPr>
        <p:spPr>
          <a:xfrm>
            <a:off x="5461730" y="3560113"/>
            <a:ext cx="3412028" cy="696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>
            <a:normAutofit fontScale="25000" lnSpcReduction="20000"/>
          </a:bodyPr>
          <a:lstStyle/>
          <a:p>
            <a:pPr algn="l"/>
            <a:r>
              <a:rPr lang="ru-RU" sz="32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Заключение индивидуальных соглашений с контрагентами</a:t>
            </a:r>
          </a:p>
          <a:p>
            <a:pPr algn="l"/>
            <a:endParaRPr lang="ru-RU" sz="32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l"/>
            <a:r>
              <a:rPr lang="ru-RU" sz="32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Контроль взаиморасчетов</a:t>
            </a:r>
          </a:p>
          <a:p>
            <a:pPr algn="l"/>
            <a:endParaRPr lang="ru-RU" sz="32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l"/>
            <a:r>
              <a:rPr lang="ru-RU" sz="32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Формирование реестров оказанных услуг</a:t>
            </a: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13" name="Rectangle 17">
            <a:extLst>
              <a:ext uri="{FF2B5EF4-FFF2-40B4-BE49-F238E27FC236}">
                <a16:creationId xmlns:a16="http://schemas.microsoft.com/office/drawing/2014/main" id="{0347F478-504D-4BA2-A76E-5F355B95C1FD}"/>
              </a:ext>
            </a:extLst>
          </p:cNvPr>
          <p:cNvSpPr/>
          <p:nvPr/>
        </p:nvSpPr>
        <p:spPr>
          <a:xfrm>
            <a:off x="5461730" y="4318008"/>
            <a:ext cx="3412028" cy="578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 anchorCtr="1">
            <a:normAutofit fontScale="25000" lnSpcReduction="20000"/>
          </a:bodyPr>
          <a:lstStyle/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Отметка исполнения услуги</a:t>
            </a:r>
          </a:p>
          <a:p>
            <a:pPr algn="r">
              <a:lnSpc>
                <a:spcPct val="120000"/>
              </a:lnSpc>
            </a:pPr>
            <a:endParaRPr lang="ru-RU" sz="31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Замена услуги</a:t>
            </a:r>
          </a:p>
          <a:p>
            <a:pPr algn="r">
              <a:lnSpc>
                <a:spcPct val="120000"/>
              </a:lnSpc>
            </a:pPr>
            <a:endParaRPr lang="ru-RU" sz="31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Назначение услуг</a:t>
            </a:r>
          </a:p>
          <a:p>
            <a:pPr algn="r">
              <a:lnSpc>
                <a:spcPct val="120000"/>
              </a:lnSpc>
            </a:pPr>
            <a:endParaRPr lang="ru-RU" sz="31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Установка диагнозов по МКБ10</a:t>
            </a:r>
          </a:p>
          <a:p>
            <a:pPr algn="r">
              <a:lnSpc>
                <a:spcPct val="120000"/>
              </a:lnSpc>
            </a:pPr>
            <a:endParaRPr lang="ru-RU" sz="3100" spc="0" baseline="0" dirty="0">
              <a:solidFill>
                <a:srgbClr val="333333"/>
              </a:solidFill>
              <a:latin typeface="Helvetica"/>
              <a:sym typeface="Helvetica"/>
              <a:rtl val="0"/>
            </a:endParaRPr>
          </a:p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Формирование медицинских документов</a:t>
            </a:r>
          </a:p>
          <a:p>
            <a:pPr algn="r">
              <a:lnSpc>
                <a:spcPct val="120000"/>
              </a:lnSpc>
            </a:pPr>
            <a:r>
              <a:rPr lang="ru-RU" sz="31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(История болезни)</a:t>
            </a: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14" name="Rectangle 17">
            <a:extLst>
              <a:ext uri="{FF2B5EF4-FFF2-40B4-BE49-F238E27FC236}">
                <a16:creationId xmlns:a16="http://schemas.microsoft.com/office/drawing/2014/main" id="{5DDB50C2-031D-424F-B70C-FF789D41D34F}"/>
              </a:ext>
            </a:extLst>
          </p:cNvPr>
          <p:cNvSpPr/>
          <p:nvPr/>
        </p:nvSpPr>
        <p:spPr>
          <a:xfrm>
            <a:off x="5461730" y="4982554"/>
            <a:ext cx="3412028" cy="622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>
            <a:normAutofit fontScale="25000" lnSpcReduction="20000"/>
          </a:bodyPr>
          <a:lstStyle/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Прием оплаты за медицинские услуги у физических лиц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Возврат оплаты за оплаченные, но не оказанные услуги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Регламентированная отчетность (КМ3, КМ6)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 Согласование с пациентом формы оплаты (наличная, карта)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Пробитие чека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Печать маршрутного листа</a:t>
            </a: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15" name="Rectangle 17">
            <a:extLst>
              <a:ext uri="{FF2B5EF4-FFF2-40B4-BE49-F238E27FC236}">
                <a16:creationId xmlns:a16="http://schemas.microsoft.com/office/drawing/2014/main" id="{193071BC-8EC7-469D-8336-B95B9AED1907}"/>
              </a:ext>
            </a:extLst>
          </p:cNvPr>
          <p:cNvSpPr/>
          <p:nvPr/>
        </p:nvSpPr>
        <p:spPr>
          <a:xfrm>
            <a:off x="5461730" y="5686977"/>
            <a:ext cx="3412028" cy="622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1">
            <a:normAutofit fontScale="40000" lnSpcReduction="20000"/>
          </a:bodyPr>
          <a:lstStyle/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Регистрация персональных данных пациентов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Регистрация заказов пациентов</a:t>
            </a:r>
          </a:p>
          <a:p>
            <a:pPr algn="l"/>
            <a:r>
              <a:rPr lang="ru-RU" sz="2800" spc="0" baseline="0" dirty="0">
                <a:solidFill>
                  <a:srgbClr val="333333"/>
                </a:solidFill>
                <a:latin typeface="Helvetica"/>
                <a:sym typeface="Helvetica"/>
                <a:rtl val="0"/>
              </a:rPr>
              <a:t>Планирование даты и времени оказания услуг</a:t>
            </a:r>
          </a:p>
          <a:p>
            <a:pPr algn="ctr"/>
            <a:endParaRPr lang="da-DK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2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817D9-8B2B-4E1E-80EF-58D7D5E47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27" y="0"/>
            <a:ext cx="858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6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FFC821F-32BC-4CE8-9795-2B039A05E806}"/>
              </a:ext>
            </a:extLst>
          </p:cNvPr>
          <p:cNvGrpSpPr/>
          <p:nvPr/>
        </p:nvGrpSpPr>
        <p:grpSpPr>
          <a:xfrm>
            <a:off x="3474976" y="1761899"/>
            <a:ext cx="2407974" cy="2065043"/>
            <a:chOff x="6029325" y="3614147"/>
            <a:chExt cx="2644909" cy="2268235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8FB230BC-A973-4F6A-B7BF-0256A9CF97E1}"/>
                </a:ext>
              </a:extLst>
            </p:cNvPr>
            <p:cNvSpPr/>
            <p:nvPr/>
          </p:nvSpPr>
          <p:spPr>
            <a:xfrm>
              <a:off x="6324796" y="5027359"/>
              <a:ext cx="711041" cy="410793"/>
            </a:xfrm>
            <a:custGeom>
              <a:avLst/>
              <a:gdLst>
                <a:gd name="connsiteX0" fmla="*/ 700806 w 711041"/>
                <a:gd name="connsiteY0" fmla="*/ 249069 h 410793"/>
                <a:gd name="connsiteX1" fmla="*/ 700806 w 711041"/>
                <a:gd name="connsiteY1" fmla="*/ 279094 h 410793"/>
                <a:gd name="connsiteX2" fmla="*/ 485173 w 711041"/>
                <a:gd name="connsiteY2" fmla="*/ 404652 h 410793"/>
                <a:gd name="connsiteX3" fmla="*/ 430583 w 711041"/>
                <a:gd name="connsiteY3" fmla="*/ 404652 h 410793"/>
                <a:gd name="connsiteX4" fmla="*/ 10236 w 711041"/>
                <a:gd name="connsiteY4" fmla="*/ 161724 h 410793"/>
                <a:gd name="connsiteX5" fmla="*/ 10236 w 711041"/>
                <a:gd name="connsiteY5" fmla="*/ 131700 h 410793"/>
                <a:gd name="connsiteX6" fmla="*/ 225868 w 711041"/>
                <a:gd name="connsiteY6" fmla="*/ 6141 h 410793"/>
                <a:gd name="connsiteX7" fmla="*/ 280459 w 711041"/>
                <a:gd name="connsiteY7" fmla="*/ 6141 h 410793"/>
                <a:gd name="connsiteX8" fmla="*/ 700806 w 711041"/>
                <a:gd name="connsiteY8" fmla="*/ 249069 h 41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041" h="410793">
                  <a:moveTo>
                    <a:pt x="700806" y="249069"/>
                  </a:moveTo>
                  <a:cubicBezTo>
                    <a:pt x="714453" y="257258"/>
                    <a:pt x="714453" y="270905"/>
                    <a:pt x="700806" y="279094"/>
                  </a:cubicBezTo>
                  <a:lnTo>
                    <a:pt x="485173" y="404652"/>
                  </a:lnTo>
                  <a:cubicBezTo>
                    <a:pt x="471525" y="412841"/>
                    <a:pt x="446960" y="412841"/>
                    <a:pt x="430583" y="404652"/>
                  </a:cubicBezTo>
                  <a:lnTo>
                    <a:pt x="10236" y="161724"/>
                  </a:lnTo>
                  <a:cubicBezTo>
                    <a:pt x="-3412" y="153536"/>
                    <a:pt x="-3412" y="139888"/>
                    <a:pt x="10236" y="131700"/>
                  </a:cubicBezTo>
                  <a:lnTo>
                    <a:pt x="225868" y="6141"/>
                  </a:lnTo>
                  <a:cubicBezTo>
                    <a:pt x="239516" y="-2047"/>
                    <a:pt x="264082" y="-2047"/>
                    <a:pt x="280459" y="6141"/>
                  </a:cubicBezTo>
                  <a:lnTo>
                    <a:pt x="700806" y="249069"/>
                  </a:lnTo>
                  <a:close/>
                </a:path>
              </a:pathLst>
            </a:custGeom>
            <a:solidFill>
              <a:srgbClr val="231F20">
                <a:alpha val="10000"/>
              </a:srgbClr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978A05D5-884A-4DC0-BDC6-1F2DABED61DC}"/>
                </a:ext>
              </a:extLst>
            </p:cNvPr>
            <p:cNvSpPr/>
            <p:nvPr/>
          </p:nvSpPr>
          <p:spPr>
            <a:xfrm>
              <a:off x="6029325" y="4356578"/>
              <a:ext cx="2644909" cy="1525804"/>
            </a:xfrm>
            <a:custGeom>
              <a:avLst/>
              <a:gdLst>
                <a:gd name="connsiteX0" fmla="*/ 2644910 w 2644909"/>
                <a:gd name="connsiteY0" fmla="*/ 1247393 h 1525804"/>
                <a:gd name="connsiteX1" fmla="*/ 2161784 w 2644909"/>
                <a:gd name="connsiteY1" fmla="*/ 1525804 h 1525804"/>
                <a:gd name="connsiteX2" fmla="*/ 0 w 2644909"/>
                <a:gd name="connsiteY2" fmla="*/ 278412 h 1525804"/>
                <a:gd name="connsiteX3" fmla="*/ 483126 w 2644909"/>
                <a:gd name="connsiteY3" fmla="*/ 0 h 152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4909" h="1525804">
                  <a:moveTo>
                    <a:pt x="2644910" y="1247393"/>
                  </a:moveTo>
                  <a:lnTo>
                    <a:pt x="2161784" y="1525804"/>
                  </a:lnTo>
                  <a:lnTo>
                    <a:pt x="0" y="278412"/>
                  </a:lnTo>
                  <a:lnTo>
                    <a:pt x="483126" y="0"/>
                  </a:lnTo>
                  <a:close/>
                </a:path>
              </a:pathLst>
            </a:custGeom>
            <a:solidFill>
              <a:srgbClr val="231F20">
                <a:alpha val="10000"/>
              </a:srgbClr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0" name="Рисунок 6">
              <a:extLst>
                <a:ext uri="{FF2B5EF4-FFF2-40B4-BE49-F238E27FC236}">
                  <a16:creationId xmlns:a16="http://schemas.microsoft.com/office/drawing/2014/main" id="{D7688C2D-45A3-4519-A167-AAAC335467C5}"/>
                </a:ext>
              </a:extLst>
            </p:cNvPr>
            <p:cNvGrpSpPr/>
            <p:nvPr/>
          </p:nvGrpSpPr>
          <p:grpSpPr>
            <a:xfrm>
              <a:off x="6780626" y="3851011"/>
              <a:ext cx="700123" cy="1306000"/>
              <a:chOff x="6780626" y="3851011"/>
              <a:chExt cx="700123" cy="1306000"/>
            </a:xfrm>
          </p:grpSpPr>
          <p:sp>
            <p:nvSpPr>
              <p:cNvPr id="175" name="Полилиния: фигура 174">
                <a:extLst>
                  <a:ext uri="{FF2B5EF4-FFF2-40B4-BE49-F238E27FC236}">
                    <a16:creationId xmlns:a16="http://schemas.microsoft.com/office/drawing/2014/main" id="{15260602-1A30-492E-B9B5-3CE7DBDF9B0E}"/>
                  </a:ext>
                </a:extLst>
              </p:cNvPr>
              <p:cNvSpPr/>
              <p:nvPr/>
            </p:nvSpPr>
            <p:spPr>
              <a:xfrm>
                <a:off x="6780626" y="4748947"/>
                <a:ext cx="700123" cy="408063"/>
              </a:xfrm>
              <a:custGeom>
                <a:avLst/>
                <a:gdLst>
                  <a:gd name="connsiteX0" fmla="*/ 689887 w 700123"/>
                  <a:gd name="connsiteY0" fmla="*/ 246340 h 408063"/>
                  <a:gd name="connsiteX1" fmla="*/ 689887 w 700123"/>
                  <a:gd name="connsiteY1" fmla="*/ 276364 h 408063"/>
                  <a:gd name="connsiteX2" fmla="*/ 476984 w 700123"/>
                  <a:gd name="connsiteY2" fmla="*/ 401923 h 408063"/>
                  <a:gd name="connsiteX3" fmla="*/ 425123 w 700123"/>
                  <a:gd name="connsiteY3" fmla="*/ 401923 h 408063"/>
                  <a:gd name="connsiteX4" fmla="*/ 10236 w 700123"/>
                  <a:gd name="connsiteY4" fmla="*/ 161724 h 408063"/>
                  <a:gd name="connsiteX5" fmla="*/ 10236 w 700123"/>
                  <a:gd name="connsiteY5" fmla="*/ 131700 h 408063"/>
                  <a:gd name="connsiteX6" fmla="*/ 223139 w 700123"/>
                  <a:gd name="connsiteY6" fmla="*/ 6141 h 408063"/>
                  <a:gd name="connsiteX7" fmla="*/ 275000 w 700123"/>
                  <a:gd name="connsiteY7" fmla="*/ 6141 h 408063"/>
                  <a:gd name="connsiteX8" fmla="*/ 689887 w 700123"/>
                  <a:gd name="connsiteY8" fmla="*/ 246340 h 408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123" h="408063">
                    <a:moveTo>
                      <a:pt x="689887" y="246340"/>
                    </a:moveTo>
                    <a:cubicBezTo>
                      <a:pt x="703535" y="254528"/>
                      <a:pt x="703535" y="268176"/>
                      <a:pt x="689887" y="276364"/>
                    </a:cubicBezTo>
                    <a:lnTo>
                      <a:pt x="476984" y="401923"/>
                    </a:lnTo>
                    <a:cubicBezTo>
                      <a:pt x="463337" y="410111"/>
                      <a:pt x="438771" y="410111"/>
                      <a:pt x="425123" y="401923"/>
                    </a:cubicBezTo>
                    <a:lnTo>
                      <a:pt x="10236" y="161724"/>
                    </a:lnTo>
                    <a:cubicBezTo>
                      <a:pt x="-3412" y="153536"/>
                      <a:pt x="-3412" y="139888"/>
                      <a:pt x="10236" y="131700"/>
                    </a:cubicBezTo>
                    <a:lnTo>
                      <a:pt x="223139" y="6141"/>
                    </a:lnTo>
                    <a:cubicBezTo>
                      <a:pt x="236786" y="-2047"/>
                      <a:pt x="261352" y="-2047"/>
                      <a:pt x="275000" y="6141"/>
                    </a:cubicBezTo>
                    <a:lnTo>
                      <a:pt x="689887" y="246340"/>
                    </a:lnTo>
                    <a:close/>
                  </a:path>
                </a:pathLst>
              </a:custGeom>
              <a:solidFill>
                <a:srgbClr val="231F20">
                  <a:alpha val="10000"/>
                </a:srgbClr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76" name="Рисунок 6">
                <a:extLst>
                  <a:ext uri="{FF2B5EF4-FFF2-40B4-BE49-F238E27FC236}">
                    <a16:creationId xmlns:a16="http://schemas.microsoft.com/office/drawing/2014/main" id="{385F3EFC-1C37-4A18-999D-206E876825B5}"/>
                  </a:ext>
                </a:extLst>
              </p:cNvPr>
              <p:cNvGrpSpPr/>
              <p:nvPr/>
            </p:nvGrpSpPr>
            <p:grpSpPr>
              <a:xfrm>
                <a:off x="6990790" y="4875188"/>
                <a:ext cx="130344" cy="100421"/>
                <a:chOff x="6990790" y="4875188"/>
                <a:chExt cx="130344" cy="100421"/>
              </a:xfrm>
            </p:grpSpPr>
            <p:sp>
              <p:nvSpPr>
                <p:cNvPr id="202" name="Полилиния: фигура 201">
                  <a:extLst>
                    <a:ext uri="{FF2B5EF4-FFF2-40B4-BE49-F238E27FC236}">
                      <a16:creationId xmlns:a16="http://schemas.microsoft.com/office/drawing/2014/main" id="{F28946FD-1691-41EB-899C-0250DB4B377E}"/>
                    </a:ext>
                  </a:extLst>
                </p:cNvPr>
                <p:cNvSpPr/>
                <p:nvPr/>
              </p:nvSpPr>
              <p:spPr>
                <a:xfrm>
                  <a:off x="6990790" y="4875188"/>
                  <a:ext cx="125567" cy="100421"/>
                </a:xfrm>
                <a:custGeom>
                  <a:avLst/>
                  <a:gdLst>
                    <a:gd name="connsiteX0" fmla="*/ 119426 w 125567"/>
                    <a:gd name="connsiteY0" fmla="*/ 0 h 100421"/>
                    <a:gd name="connsiteX1" fmla="*/ 124885 w 125567"/>
                    <a:gd name="connsiteY1" fmla="*/ 38213 h 100421"/>
                    <a:gd name="connsiteX2" fmla="*/ 122155 w 125567"/>
                    <a:gd name="connsiteY2" fmla="*/ 57320 h 100421"/>
                    <a:gd name="connsiteX3" fmla="*/ 97590 w 125567"/>
                    <a:gd name="connsiteY3" fmla="*/ 65509 h 100421"/>
                    <a:gd name="connsiteX4" fmla="*/ 75754 w 125567"/>
                    <a:gd name="connsiteY4" fmla="*/ 81886 h 100421"/>
                    <a:gd name="connsiteX5" fmla="*/ 12974 w 125567"/>
                    <a:gd name="connsiteY5" fmla="*/ 95533 h 100421"/>
                    <a:gd name="connsiteX6" fmla="*/ 12974 w 125567"/>
                    <a:gd name="connsiteY6" fmla="*/ 62779 h 100421"/>
                    <a:gd name="connsiteX7" fmla="*/ 73024 w 125567"/>
                    <a:gd name="connsiteY7" fmla="*/ 8189 h 100421"/>
                    <a:gd name="connsiteX8" fmla="*/ 119426 w 125567"/>
                    <a:gd name="connsiteY8" fmla="*/ 0 h 10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5567" h="100421">
                      <a:moveTo>
                        <a:pt x="119426" y="0"/>
                      </a:moveTo>
                      <a:cubicBezTo>
                        <a:pt x="119426" y="0"/>
                        <a:pt x="124885" y="24566"/>
                        <a:pt x="124885" y="38213"/>
                      </a:cubicBezTo>
                      <a:cubicBezTo>
                        <a:pt x="124885" y="38213"/>
                        <a:pt x="127615" y="51861"/>
                        <a:pt x="122155" y="57320"/>
                      </a:cubicBezTo>
                      <a:cubicBezTo>
                        <a:pt x="122155" y="57320"/>
                        <a:pt x="119426" y="62779"/>
                        <a:pt x="97590" y="65509"/>
                      </a:cubicBezTo>
                      <a:cubicBezTo>
                        <a:pt x="97590" y="65509"/>
                        <a:pt x="89401" y="68238"/>
                        <a:pt x="75754" y="81886"/>
                      </a:cubicBezTo>
                      <a:cubicBezTo>
                        <a:pt x="75754" y="81886"/>
                        <a:pt x="51188" y="111911"/>
                        <a:pt x="12974" y="95533"/>
                      </a:cubicBezTo>
                      <a:cubicBezTo>
                        <a:pt x="4786" y="92804"/>
                        <a:pt x="-11591" y="79156"/>
                        <a:pt x="12974" y="62779"/>
                      </a:cubicBezTo>
                      <a:cubicBezTo>
                        <a:pt x="29352" y="51861"/>
                        <a:pt x="64835" y="32754"/>
                        <a:pt x="73024" y="8189"/>
                      </a:cubicBezTo>
                      <a:lnTo>
                        <a:pt x="119426" y="0"/>
                      </a:lnTo>
                      <a:close/>
                    </a:path>
                  </a:pathLst>
                </a:custGeom>
                <a:solidFill>
                  <a:srgbClr val="D2EEFC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03" name="Полилиния: фигура 202">
                  <a:extLst>
                    <a:ext uri="{FF2B5EF4-FFF2-40B4-BE49-F238E27FC236}">
                      <a16:creationId xmlns:a16="http://schemas.microsoft.com/office/drawing/2014/main" id="{A351BC46-18FD-4D96-B6B1-61D5E47CFFA5}"/>
                    </a:ext>
                  </a:extLst>
                </p:cNvPr>
                <p:cNvSpPr/>
                <p:nvPr/>
              </p:nvSpPr>
              <p:spPr>
                <a:xfrm>
                  <a:off x="6995576" y="4913401"/>
                  <a:ext cx="125558" cy="62208"/>
                </a:xfrm>
                <a:custGeom>
                  <a:avLst/>
                  <a:gdLst>
                    <a:gd name="connsiteX0" fmla="*/ 120099 w 125558"/>
                    <a:gd name="connsiteY0" fmla="*/ 19107 h 62208"/>
                    <a:gd name="connsiteX1" fmla="*/ 95533 w 125558"/>
                    <a:gd name="connsiteY1" fmla="*/ 27295 h 62208"/>
                    <a:gd name="connsiteX2" fmla="*/ 73697 w 125558"/>
                    <a:gd name="connsiteY2" fmla="*/ 43672 h 62208"/>
                    <a:gd name="connsiteX3" fmla="*/ 10918 w 125558"/>
                    <a:gd name="connsiteY3" fmla="*/ 57320 h 62208"/>
                    <a:gd name="connsiteX4" fmla="*/ 0 w 125558"/>
                    <a:gd name="connsiteY4" fmla="*/ 43672 h 62208"/>
                    <a:gd name="connsiteX5" fmla="*/ 68238 w 125558"/>
                    <a:gd name="connsiteY5" fmla="*/ 40943 h 62208"/>
                    <a:gd name="connsiteX6" fmla="*/ 98263 w 125558"/>
                    <a:gd name="connsiteY6" fmla="*/ 19107 h 62208"/>
                    <a:gd name="connsiteX7" fmla="*/ 125558 w 125558"/>
                    <a:gd name="connsiteY7" fmla="*/ 0 h 62208"/>
                    <a:gd name="connsiteX8" fmla="*/ 120099 w 125558"/>
                    <a:gd name="connsiteY8" fmla="*/ 19107 h 62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5558" h="62208">
                      <a:moveTo>
                        <a:pt x="120099" y="19107"/>
                      </a:moveTo>
                      <a:cubicBezTo>
                        <a:pt x="120099" y="19107"/>
                        <a:pt x="117370" y="24566"/>
                        <a:pt x="95533" y="27295"/>
                      </a:cubicBezTo>
                      <a:cubicBezTo>
                        <a:pt x="95533" y="27295"/>
                        <a:pt x="87345" y="30025"/>
                        <a:pt x="73697" y="43672"/>
                      </a:cubicBezTo>
                      <a:cubicBezTo>
                        <a:pt x="73697" y="43672"/>
                        <a:pt x="49131" y="73697"/>
                        <a:pt x="10918" y="57320"/>
                      </a:cubicBezTo>
                      <a:cubicBezTo>
                        <a:pt x="8189" y="54591"/>
                        <a:pt x="0" y="51861"/>
                        <a:pt x="0" y="43672"/>
                      </a:cubicBezTo>
                      <a:cubicBezTo>
                        <a:pt x="30025" y="70968"/>
                        <a:pt x="54590" y="54591"/>
                        <a:pt x="68238" y="40943"/>
                      </a:cubicBezTo>
                      <a:cubicBezTo>
                        <a:pt x="84615" y="24566"/>
                        <a:pt x="87345" y="21836"/>
                        <a:pt x="98263" y="19107"/>
                      </a:cubicBezTo>
                      <a:cubicBezTo>
                        <a:pt x="117370" y="16377"/>
                        <a:pt x="122829" y="8189"/>
                        <a:pt x="125558" y="0"/>
                      </a:cubicBezTo>
                      <a:cubicBezTo>
                        <a:pt x="122829" y="5459"/>
                        <a:pt x="125558" y="16377"/>
                        <a:pt x="120099" y="19107"/>
                      </a:cubicBezTo>
                      <a:close/>
                    </a:path>
                  </a:pathLst>
                </a:custGeom>
                <a:solidFill>
                  <a:srgbClr val="B4DEEF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04" name="Полилиния: фигура 203">
                  <a:extLst>
                    <a:ext uri="{FF2B5EF4-FFF2-40B4-BE49-F238E27FC236}">
                      <a16:creationId xmlns:a16="http://schemas.microsoft.com/office/drawing/2014/main" id="{261E52CD-1FB6-4054-BA1E-C44BBF14B486}"/>
                    </a:ext>
                  </a:extLst>
                </p:cNvPr>
                <p:cNvSpPr/>
                <p:nvPr/>
              </p:nvSpPr>
              <p:spPr>
                <a:xfrm>
                  <a:off x="7001035" y="4888835"/>
                  <a:ext cx="92803" cy="63461"/>
                </a:xfrm>
                <a:custGeom>
                  <a:avLst/>
                  <a:gdLst>
                    <a:gd name="connsiteX0" fmla="*/ 65509 w 92803"/>
                    <a:gd name="connsiteY0" fmla="*/ 2730 h 63461"/>
                    <a:gd name="connsiteX1" fmla="*/ 81886 w 92803"/>
                    <a:gd name="connsiteY1" fmla="*/ 0 h 63461"/>
                    <a:gd name="connsiteX2" fmla="*/ 92804 w 92803"/>
                    <a:gd name="connsiteY2" fmla="*/ 13648 h 63461"/>
                    <a:gd name="connsiteX3" fmla="*/ 40943 w 92803"/>
                    <a:gd name="connsiteY3" fmla="*/ 57320 h 63461"/>
                    <a:gd name="connsiteX4" fmla="*/ 0 w 92803"/>
                    <a:gd name="connsiteY4" fmla="*/ 57320 h 63461"/>
                    <a:gd name="connsiteX5" fmla="*/ 2730 w 92803"/>
                    <a:gd name="connsiteY5" fmla="*/ 54591 h 63461"/>
                    <a:gd name="connsiteX6" fmla="*/ 65509 w 92803"/>
                    <a:gd name="connsiteY6" fmla="*/ 2730 h 6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803" h="63461">
                      <a:moveTo>
                        <a:pt x="65509" y="2730"/>
                      </a:moveTo>
                      <a:lnTo>
                        <a:pt x="81886" y="0"/>
                      </a:lnTo>
                      <a:lnTo>
                        <a:pt x="92804" y="13648"/>
                      </a:lnTo>
                      <a:cubicBezTo>
                        <a:pt x="92804" y="13648"/>
                        <a:pt x="68238" y="49131"/>
                        <a:pt x="40943" y="57320"/>
                      </a:cubicBezTo>
                      <a:cubicBezTo>
                        <a:pt x="16377" y="65509"/>
                        <a:pt x="8189" y="65509"/>
                        <a:pt x="0" y="57320"/>
                      </a:cubicBezTo>
                      <a:cubicBezTo>
                        <a:pt x="0" y="57320"/>
                        <a:pt x="2730" y="57320"/>
                        <a:pt x="2730" y="54591"/>
                      </a:cubicBezTo>
                      <a:cubicBezTo>
                        <a:pt x="21836" y="46402"/>
                        <a:pt x="57320" y="27295"/>
                        <a:pt x="65509" y="2730"/>
                      </a:cubicBezTo>
                      <a:close/>
                    </a:path>
                  </a:pathLst>
                </a:custGeom>
                <a:solidFill>
                  <a:srgbClr val="E6F8FF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77" name="Полилиния: фигура 176">
                <a:extLst>
                  <a:ext uri="{FF2B5EF4-FFF2-40B4-BE49-F238E27FC236}">
                    <a16:creationId xmlns:a16="http://schemas.microsoft.com/office/drawing/2014/main" id="{97175CAC-D69C-4E67-AC2D-D30C381FDA0D}"/>
                  </a:ext>
                </a:extLst>
              </p:cNvPr>
              <p:cNvSpPr/>
              <p:nvPr/>
            </p:nvSpPr>
            <p:spPr>
              <a:xfrm>
                <a:off x="7041234" y="4304717"/>
                <a:ext cx="123396" cy="606887"/>
              </a:xfrm>
              <a:custGeom>
                <a:avLst/>
                <a:gdLst>
                  <a:gd name="connsiteX0" fmla="*/ 99007 w 123396"/>
                  <a:gd name="connsiteY0" fmla="*/ 35484 h 606887"/>
                  <a:gd name="connsiteX1" fmla="*/ 120843 w 123396"/>
                  <a:gd name="connsiteY1" fmla="*/ 114640 h 606887"/>
                  <a:gd name="connsiteX2" fmla="*/ 79900 w 123396"/>
                  <a:gd name="connsiteY2" fmla="*/ 297518 h 606887"/>
                  <a:gd name="connsiteX3" fmla="*/ 93548 w 123396"/>
                  <a:gd name="connsiteY3" fmla="*/ 371215 h 606887"/>
                  <a:gd name="connsiteX4" fmla="*/ 74441 w 123396"/>
                  <a:gd name="connsiteY4" fmla="*/ 586848 h 606887"/>
                  <a:gd name="connsiteX5" fmla="*/ 19851 w 123396"/>
                  <a:gd name="connsiteY5" fmla="*/ 595036 h 606887"/>
                  <a:gd name="connsiteX6" fmla="*/ 6203 w 123396"/>
                  <a:gd name="connsiteY6" fmla="*/ 319354 h 606887"/>
                  <a:gd name="connsiteX7" fmla="*/ 744 w 123396"/>
                  <a:gd name="connsiteY7" fmla="*/ 221091 h 606887"/>
                  <a:gd name="connsiteX8" fmla="*/ 6203 w 123396"/>
                  <a:gd name="connsiteY8" fmla="*/ 60049 h 606887"/>
                  <a:gd name="connsiteX9" fmla="*/ 28039 w 123396"/>
                  <a:gd name="connsiteY9" fmla="*/ 0 h 606887"/>
                  <a:gd name="connsiteX10" fmla="*/ 99007 w 123396"/>
                  <a:gd name="connsiteY10" fmla="*/ 35484 h 6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3396" h="606887">
                    <a:moveTo>
                      <a:pt x="99007" y="35484"/>
                    </a:moveTo>
                    <a:cubicBezTo>
                      <a:pt x="104466" y="65509"/>
                      <a:pt x="131761" y="65509"/>
                      <a:pt x="120843" y="114640"/>
                    </a:cubicBezTo>
                    <a:cubicBezTo>
                      <a:pt x="107195" y="161042"/>
                      <a:pt x="79900" y="253846"/>
                      <a:pt x="79900" y="297518"/>
                    </a:cubicBezTo>
                    <a:cubicBezTo>
                      <a:pt x="79900" y="327543"/>
                      <a:pt x="88089" y="333002"/>
                      <a:pt x="93548" y="371215"/>
                    </a:cubicBezTo>
                    <a:cubicBezTo>
                      <a:pt x="96277" y="417617"/>
                      <a:pt x="74441" y="534987"/>
                      <a:pt x="74441" y="586848"/>
                    </a:cubicBezTo>
                    <a:cubicBezTo>
                      <a:pt x="71712" y="600496"/>
                      <a:pt x="49875" y="619602"/>
                      <a:pt x="19851" y="595036"/>
                    </a:cubicBezTo>
                    <a:cubicBezTo>
                      <a:pt x="17121" y="548635"/>
                      <a:pt x="17121" y="368486"/>
                      <a:pt x="6203" y="319354"/>
                    </a:cubicBezTo>
                    <a:cubicBezTo>
                      <a:pt x="-1986" y="292059"/>
                      <a:pt x="744" y="245657"/>
                      <a:pt x="744" y="221091"/>
                    </a:cubicBezTo>
                    <a:cubicBezTo>
                      <a:pt x="-1986" y="161042"/>
                      <a:pt x="3473" y="114640"/>
                      <a:pt x="6203" y="60049"/>
                    </a:cubicBezTo>
                    <a:cubicBezTo>
                      <a:pt x="8933" y="38213"/>
                      <a:pt x="22580" y="19107"/>
                      <a:pt x="28039" y="0"/>
                    </a:cubicBezTo>
                    <a:lnTo>
                      <a:pt x="99007" y="35484"/>
                    </a:lnTo>
                    <a:close/>
                  </a:path>
                </a:pathLst>
              </a:custGeom>
              <a:solidFill>
                <a:srgbClr val="1FAAC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8" name="Полилиния: фигура 177">
                <a:extLst>
                  <a:ext uri="{FF2B5EF4-FFF2-40B4-BE49-F238E27FC236}">
                    <a16:creationId xmlns:a16="http://schemas.microsoft.com/office/drawing/2014/main" id="{A1F91198-8FA4-4A45-ABC9-FE4C163C2D70}"/>
                  </a:ext>
                </a:extLst>
              </p:cNvPr>
              <p:cNvSpPr/>
              <p:nvPr/>
            </p:nvSpPr>
            <p:spPr>
              <a:xfrm>
                <a:off x="7091110" y="4463030"/>
                <a:ext cx="46401" cy="447642"/>
              </a:xfrm>
              <a:custGeom>
                <a:avLst/>
                <a:gdLst>
                  <a:gd name="connsiteX0" fmla="*/ 30025 w 46401"/>
                  <a:gd name="connsiteY0" fmla="*/ 139206 h 447642"/>
                  <a:gd name="connsiteX1" fmla="*/ 43672 w 46401"/>
                  <a:gd name="connsiteY1" fmla="*/ 212903 h 447642"/>
                  <a:gd name="connsiteX2" fmla="*/ 24566 w 46401"/>
                  <a:gd name="connsiteY2" fmla="*/ 428535 h 447642"/>
                  <a:gd name="connsiteX3" fmla="*/ 0 w 46401"/>
                  <a:gd name="connsiteY3" fmla="*/ 447642 h 447642"/>
                  <a:gd name="connsiteX4" fmla="*/ 10918 w 46401"/>
                  <a:gd name="connsiteY4" fmla="*/ 232010 h 447642"/>
                  <a:gd name="connsiteX5" fmla="*/ 16377 w 46401"/>
                  <a:gd name="connsiteY5" fmla="*/ 0 h 447642"/>
                  <a:gd name="connsiteX6" fmla="*/ 46402 w 46401"/>
                  <a:gd name="connsiteY6" fmla="*/ 43672 h 447642"/>
                  <a:gd name="connsiteX7" fmla="*/ 30025 w 46401"/>
                  <a:gd name="connsiteY7" fmla="*/ 139206 h 44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401" h="447642">
                    <a:moveTo>
                      <a:pt x="30025" y="139206"/>
                    </a:moveTo>
                    <a:cubicBezTo>
                      <a:pt x="30025" y="169231"/>
                      <a:pt x="38213" y="174690"/>
                      <a:pt x="43672" y="212903"/>
                    </a:cubicBezTo>
                    <a:cubicBezTo>
                      <a:pt x="46402" y="259305"/>
                      <a:pt x="24566" y="376674"/>
                      <a:pt x="24566" y="428535"/>
                    </a:cubicBezTo>
                    <a:cubicBezTo>
                      <a:pt x="21836" y="436724"/>
                      <a:pt x="13648" y="444913"/>
                      <a:pt x="0" y="447642"/>
                    </a:cubicBezTo>
                    <a:cubicBezTo>
                      <a:pt x="5459" y="371215"/>
                      <a:pt x="10918" y="232010"/>
                      <a:pt x="10918" y="232010"/>
                    </a:cubicBezTo>
                    <a:cubicBezTo>
                      <a:pt x="-2730" y="139206"/>
                      <a:pt x="16377" y="0"/>
                      <a:pt x="16377" y="0"/>
                    </a:cubicBezTo>
                    <a:lnTo>
                      <a:pt x="46402" y="43672"/>
                    </a:lnTo>
                    <a:cubicBezTo>
                      <a:pt x="38213" y="81886"/>
                      <a:pt x="30025" y="117370"/>
                      <a:pt x="30025" y="139206"/>
                    </a:cubicBezTo>
                    <a:close/>
                  </a:path>
                </a:pathLst>
              </a:custGeom>
              <a:solidFill>
                <a:srgbClr val="139CAA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9" name="Полилиния: фигура 178">
                <a:extLst>
                  <a:ext uri="{FF2B5EF4-FFF2-40B4-BE49-F238E27FC236}">
                    <a16:creationId xmlns:a16="http://schemas.microsoft.com/office/drawing/2014/main" id="{19216CB0-BB49-4C1E-A4CA-92A00CB8C112}"/>
                  </a:ext>
                </a:extLst>
              </p:cNvPr>
              <p:cNvSpPr/>
              <p:nvPr/>
            </p:nvSpPr>
            <p:spPr>
              <a:xfrm>
                <a:off x="7039249" y="4424816"/>
                <a:ext cx="44109" cy="485855"/>
              </a:xfrm>
              <a:custGeom>
                <a:avLst/>
                <a:gdLst>
                  <a:gd name="connsiteX0" fmla="*/ 8189 w 44109"/>
                  <a:gd name="connsiteY0" fmla="*/ 199255 h 485855"/>
                  <a:gd name="connsiteX1" fmla="*/ 0 w 44109"/>
                  <a:gd name="connsiteY1" fmla="*/ 46402 h 485855"/>
                  <a:gd name="connsiteX2" fmla="*/ 8189 w 44109"/>
                  <a:gd name="connsiteY2" fmla="*/ 0 h 485855"/>
                  <a:gd name="connsiteX3" fmla="*/ 40943 w 44109"/>
                  <a:gd name="connsiteY3" fmla="*/ 38213 h 485855"/>
                  <a:gd name="connsiteX4" fmla="*/ 43672 w 44109"/>
                  <a:gd name="connsiteY4" fmla="*/ 300248 h 485855"/>
                  <a:gd name="connsiteX5" fmla="*/ 38213 w 44109"/>
                  <a:gd name="connsiteY5" fmla="*/ 485855 h 485855"/>
                  <a:gd name="connsiteX6" fmla="*/ 19107 w 44109"/>
                  <a:gd name="connsiteY6" fmla="*/ 474937 h 485855"/>
                  <a:gd name="connsiteX7" fmla="*/ 8189 w 44109"/>
                  <a:gd name="connsiteY7" fmla="*/ 199255 h 485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09" h="485855">
                    <a:moveTo>
                      <a:pt x="8189" y="199255"/>
                    </a:moveTo>
                    <a:cubicBezTo>
                      <a:pt x="0" y="171960"/>
                      <a:pt x="2729" y="73697"/>
                      <a:pt x="0" y="46402"/>
                    </a:cubicBezTo>
                    <a:cubicBezTo>
                      <a:pt x="0" y="16377"/>
                      <a:pt x="5459" y="27295"/>
                      <a:pt x="8189" y="0"/>
                    </a:cubicBezTo>
                    <a:lnTo>
                      <a:pt x="40943" y="38213"/>
                    </a:lnTo>
                    <a:cubicBezTo>
                      <a:pt x="40943" y="38213"/>
                      <a:pt x="24566" y="204714"/>
                      <a:pt x="43672" y="300248"/>
                    </a:cubicBezTo>
                    <a:cubicBezTo>
                      <a:pt x="43672" y="300248"/>
                      <a:pt x="46402" y="414888"/>
                      <a:pt x="38213" y="485855"/>
                    </a:cubicBezTo>
                    <a:cubicBezTo>
                      <a:pt x="32754" y="483126"/>
                      <a:pt x="24566" y="480396"/>
                      <a:pt x="19107" y="474937"/>
                    </a:cubicBezTo>
                    <a:cubicBezTo>
                      <a:pt x="13648" y="428535"/>
                      <a:pt x="16377" y="248387"/>
                      <a:pt x="8189" y="199255"/>
                    </a:cubicBezTo>
                    <a:close/>
                  </a:path>
                </a:pathLst>
              </a:custGeom>
              <a:solidFill>
                <a:srgbClr val="18B8C9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80" name="Рисунок 6">
                <a:extLst>
                  <a:ext uri="{FF2B5EF4-FFF2-40B4-BE49-F238E27FC236}">
                    <a16:creationId xmlns:a16="http://schemas.microsoft.com/office/drawing/2014/main" id="{34F9F6BC-1F21-4EB9-A7C5-0A6B512470BD}"/>
                  </a:ext>
                </a:extLst>
              </p:cNvPr>
              <p:cNvGrpSpPr/>
              <p:nvPr/>
            </p:nvGrpSpPr>
            <p:grpSpPr>
              <a:xfrm>
                <a:off x="7098117" y="4924319"/>
                <a:ext cx="134927" cy="108307"/>
                <a:chOff x="7098117" y="4924319"/>
                <a:chExt cx="134927" cy="108307"/>
              </a:xfrm>
            </p:grpSpPr>
            <p:sp>
              <p:nvSpPr>
                <p:cNvPr id="199" name="Полилиния: фигура 198">
                  <a:extLst>
                    <a:ext uri="{FF2B5EF4-FFF2-40B4-BE49-F238E27FC236}">
                      <a16:creationId xmlns:a16="http://schemas.microsoft.com/office/drawing/2014/main" id="{F5568341-C57A-47EE-98A1-1EF093DAB5CB}"/>
                    </a:ext>
                  </a:extLst>
                </p:cNvPr>
                <p:cNvSpPr/>
                <p:nvPr/>
              </p:nvSpPr>
              <p:spPr>
                <a:xfrm>
                  <a:off x="7098117" y="4924319"/>
                  <a:ext cx="134624" cy="105578"/>
                </a:xfrm>
                <a:custGeom>
                  <a:avLst/>
                  <a:gdLst>
                    <a:gd name="connsiteX0" fmla="*/ 121280 w 134624"/>
                    <a:gd name="connsiteY0" fmla="*/ 0 h 105578"/>
                    <a:gd name="connsiteX1" fmla="*/ 132198 w 134624"/>
                    <a:gd name="connsiteY1" fmla="*/ 38213 h 105578"/>
                    <a:gd name="connsiteX2" fmla="*/ 132198 w 134624"/>
                    <a:gd name="connsiteY2" fmla="*/ 57320 h 105578"/>
                    <a:gd name="connsiteX3" fmla="*/ 104903 w 134624"/>
                    <a:gd name="connsiteY3" fmla="*/ 68238 h 105578"/>
                    <a:gd name="connsiteX4" fmla="*/ 83067 w 134624"/>
                    <a:gd name="connsiteY4" fmla="*/ 84615 h 105578"/>
                    <a:gd name="connsiteX5" fmla="*/ 14829 w 134624"/>
                    <a:gd name="connsiteY5" fmla="*/ 100992 h 105578"/>
                    <a:gd name="connsiteX6" fmla="*/ 12099 w 134624"/>
                    <a:gd name="connsiteY6" fmla="*/ 68238 h 105578"/>
                    <a:gd name="connsiteX7" fmla="*/ 74878 w 134624"/>
                    <a:gd name="connsiteY7" fmla="*/ 8189 h 105578"/>
                    <a:gd name="connsiteX8" fmla="*/ 121280 w 134624"/>
                    <a:gd name="connsiteY8" fmla="*/ 0 h 105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4624" h="105578">
                      <a:moveTo>
                        <a:pt x="121280" y="0"/>
                      </a:moveTo>
                      <a:cubicBezTo>
                        <a:pt x="121280" y="0"/>
                        <a:pt x="129469" y="24566"/>
                        <a:pt x="132198" y="38213"/>
                      </a:cubicBezTo>
                      <a:cubicBezTo>
                        <a:pt x="132198" y="38213"/>
                        <a:pt x="137657" y="54591"/>
                        <a:pt x="132198" y="57320"/>
                      </a:cubicBezTo>
                      <a:cubicBezTo>
                        <a:pt x="132198" y="57320"/>
                        <a:pt x="129469" y="62779"/>
                        <a:pt x="104903" y="68238"/>
                      </a:cubicBezTo>
                      <a:cubicBezTo>
                        <a:pt x="104903" y="68238"/>
                        <a:pt x="96715" y="70968"/>
                        <a:pt x="83067" y="84615"/>
                      </a:cubicBezTo>
                      <a:cubicBezTo>
                        <a:pt x="83067" y="84615"/>
                        <a:pt x="58501" y="117370"/>
                        <a:pt x="14829" y="100992"/>
                      </a:cubicBezTo>
                      <a:cubicBezTo>
                        <a:pt x="6640" y="98263"/>
                        <a:pt x="-12466" y="87345"/>
                        <a:pt x="12099" y="68238"/>
                      </a:cubicBezTo>
                      <a:cubicBezTo>
                        <a:pt x="28476" y="54591"/>
                        <a:pt x="66690" y="35484"/>
                        <a:pt x="74878" y="8189"/>
                      </a:cubicBezTo>
                      <a:lnTo>
                        <a:pt x="121280" y="0"/>
                      </a:lnTo>
                      <a:close/>
                    </a:path>
                  </a:pathLst>
                </a:custGeom>
                <a:solidFill>
                  <a:srgbClr val="D2EEFC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00" name="Полилиния: фигура 199">
                  <a:extLst>
                    <a:ext uri="{FF2B5EF4-FFF2-40B4-BE49-F238E27FC236}">
                      <a16:creationId xmlns:a16="http://schemas.microsoft.com/office/drawing/2014/main" id="{2D2E9A24-EC2C-47ED-8799-9D823EA230E0}"/>
                    </a:ext>
                  </a:extLst>
                </p:cNvPr>
                <p:cNvSpPr/>
                <p:nvPr/>
              </p:nvSpPr>
              <p:spPr>
                <a:xfrm>
                  <a:off x="7099298" y="4965262"/>
                  <a:ext cx="133746" cy="67364"/>
                </a:xfrm>
                <a:custGeom>
                  <a:avLst/>
                  <a:gdLst>
                    <a:gd name="connsiteX0" fmla="*/ 131017 w 133746"/>
                    <a:gd name="connsiteY0" fmla="*/ 19107 h 67364"/>
                    <a:gd name="connsiteX1" fmla="*/ 103722 w 133746"/>
                    <a:gd name="connsiteY1" fmla="*/ 30025 h 67364"/>
                    <a:gd name="connsiteX2" fmla="*/ 81886 w 133746"/>
                    <a:gd name="connsiteY2" fmla="*/ 46402 h 67364"/>
                    <a:gd name="connsiteX3" fmla="*/ 13648 w 133746"/>
                    <a:gd name="connsiteY3" fmla="*/ 62779 h 67364"/>
                    <a:gd name="connsiteX4" fmla="*/ 0 w 133746"/>
                    <a:gd name="connsiteY4" fmla="*/ 51861 h 67364"/>
                    <a:gd name="connsiteX5" fmla="*/ 73697 w 133746"/>
                    <a:gd name="connsiteY5" fmla="*/ 46402 h 67364"/>
                    <a:gd name="connsiteX6" fmla="*/ 103722 w 133746"/>
                    <a:gd name="connsiteY6" fmla="*/ 21836 h 67364"/>
                    <a:gd name="connsiteX7" fmla="*/ 133747 w 133746"/>
                    <a:gd name="connsiteY7" fmla="*/ 0 h 67364"/>
                    <a:gd name="connsiteX8" fmla="*/ 131017 w 133746"/>
                    <a:gd name="connsiteY8" fmla="*/ 19107 h 6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746" h="67364">
                      <a:moveTo>
                        <a:pt x="131017" y="19107"/>
                      </a:moveTo>
                      <a:cubicBezTo>
                        <a:pt x="131017" y="19107"/>
                        <a:pt x="128288" y="24566"/>
                        <a:pt x="103722" y="30025"/>
                      </a:cubicBezTo>
                      <a:cubicBezTo>
                        <a:pt x="103722" y="30025"/>
                        <a:pt x="95533" y="32754"/>
                        <a:pt x="81886" y="46402"/>
                      </a:cubicBezTo>
                      <a:cubicBezTo>
                        <a:pt x="81886" y="46402"/>
                        <a:pt x="57320" y="79156"/>
                        <a:pt x="13648" y="62779"/>
                      </a:cubicBezTo>
                      <a:cubicBezTo>
                        <a:pt x="8189" y="60050"/>
                        <a:pt x="2729" y="57320"/>
                        <a:pt x="0" y="51861"/>
                      </a:cubicBezTo>
                      <a:cubicBezTo>
                        <a:pt x="35484" y="79156"/>
                        <a:pt x="60050" y="57320"/>
                        <a:pt x="73697" y="46402"/>
                      </a:cubicBezTo>
                      <a:cubicBezTo>
                        <a:pt x="90074" y="30025"/>
                        <a:pt x="95533" y="24566"/>
                        <a:pt x="103722" y="21836"/>
                      </a:cubicBezTo>
                      <a:cubicBezTo>
                        <a:pt x="122829" y="16377"/>
                        <a:pt x="131017" y="8189"/>
                        <a:pt x="133747" y="0"/>
                      </a:cubicBezTo>
                      <a:cubicBezTo>
                        <a:pt x="131017" y="5459"/>
                        <a:pt x="133747" y="13648"/>
                        <a:pt x="131017" y="19107"/>
                      </a:cubicBezTo>
                      <a:close/>
                    </a:path>
                  </a:pathLst>
                </a:custGeom>
                <a:solidFill>
                  <a:srgbClr val="B4DEEF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01" name="Полилиния: фигура 200">
                  <a:extLst>
                    <a:ext uri="{FF2B5EF4-FFF2-40B4-BE49-F238E27FC236}">
                      <a16:creationId xmlns:a16="http://schemas.microsoft.com/office/drawing/2014/main" id="{0680D70A-70C6-4338-BD60-523B03D051A0}"/>
                    </a:ext>
                  </a:extLst>
                </p:cNvPr>
                <p:cNvSpPr/>
                <p:nvPr/>
              </p:nvSpPr>
              <p:spPr>
                <a:xfrm>
                  <a:off x="7104757" y="4932508"/>
                  <a:ext cx="95533" cy="70452"/>
                </a:xfrm>
                <a:custGeom>
                  <a:avLst/>
                  <a:gdLst>
                    <a:gd name="connsiteX0" fmla="*/ 65509 w 95533"/>
                    <a:gd name="connsiteY0" fmla="*/ 2729 h 70452"/>
                    <a:gd name="connsiteX1" fmla="*/ 84615 w 95533"/>
                    <a:gd name="connsiteY1" fmla="*/ 0 h 70452"/>
                    <a:gd name="connsiteX2" fmla="*/ 95533 w 95533"/>
                    <a:gd name="connsiteY2" fmla="*/ 13648 h 70452"/>
                    <a:gd name="connsiteX3" fmla="*/ 43672 w 95533"/>
                    <a:gd name="connsiteY3" fmla="*/ 62779 h 70452"/>
                    <a:gd name="connsiteX4" fmla="*/ 0 w 95533"/>
                    <a:gd name="connsiteY4" fmla="*/ 65509 h 70452"/>
                    <a:gd name="connsiteX5" fmla="*/ 2729 w 95533"/>
                    <a:gd name="connsiteY5" fmla="*/ 62779 h 70452"/>
                    <a:gd name="connsiteX6" fmla="*/ 65509 w 95533"/>
                    <a:gd name="connsiteY6" fmla="*/ 2729 h 70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33" h="70452">
                      <a:moveTo>
                        <a:pt x="65509" y="2729"/>
                      </a:moveTo>
                      <a:lnTo>
                        <a:pt x="84615" y="0"/>
                      </a:lnTo>
                      <a:lnTo>
                        <a:pt x="95533" y="13648"/>
                      </a:lnTo>
                      <a:cubicBezTo>
                        <a:pt x="95533" y="13648"/>
                        <a:pt x="70968" y="51861"/>
                        <a:pt x="43672" y="62779"/>
                      </a:cubicBezTo>
                      <a:cubicBezTo>
                        <a:pt x="19107" y="70968"/>
                        <a:pt x="10918" y="73697"/>
                        <a:pt x="0" y="65509"/>
                      </a:cubicBezTo>
                      <a:cubicBezTo>
                        <a:pt x="0" y="65509"/>
                        <a:pt x="2729" y="65509"/>
                        <a:pt x="2729" y="62779"/>
                      </a:cubicBezTo>
                      <a:cubicBezTo>
                        <a:pt x="21836" y="49131"/>
                        <a:pt x="57320" y="30025"/>
                        <a:pt x="65509" y="2729"/>
                      </a:cubicBezTo>
                      <a:close/>
                    </a:path>
                  </a:pathLst>
                </a:custGeom>
                <a:solidFill>
                  <a:srgbClr val="E6F8FF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81" name="Полилиния: фигура 180">
                <a:extLst>
                  <a:ext uri="{FF2B5EF4-FFF2-40B4-BE49-F238E27FC236}">
                    <a16:creationId xmlns:a16="http://schemas.microsoft.com/office/drawing/2014/main" id="{1A5BAC1A-9D90-4EA8-8EC1-16F621365788}"/>
                  </a:ext>
                </a:extLst>
              </p:cNvPr>
              <p:cNvSpPr/>
              <p:nvPr/>
            </p:nvSpPr>
            <p:spPr>
              <a:xfrm>
                <a:off x="7110520" y="4353849"/>
                <a:ext cx="133075" cy="605823"/>
              </a:xfrm>
              <a:custGeom>
                <a:avLst/>
                <a:gdLst>
                  <a:gd name="connsiteX0" fmla="*/ 103419 w 133075"/>
                  <a:gd name="connsiteY0" fmla="*/ 32754 h 605823"/>
                  <a:gd name="connsiteX1" fmla="*/ 130714 w 133075"/>
                  <a:gd name="connsiteY1" fmla="*/ 109181 h 605823"/>
                  <a:gd name="connsiteX2" fmla="*/ 100689 w 133075"/>
                  <a:gd name="connsiteY2" fmla="*/ 294789 h 605823"/>
                  <a:gd name="connsiteX3" fmla="*/ 119796 w 133075"/>
                  <a:gd name="connsiteY3" fmla="*/ 368486 h 605823"/>
                  <a:gd name="connsiteX4" fmla="*/ 114337 w 133075"/>
                  <a:gd name="connsiteY4" fmla="*/ 584118 h 605823"/>
                  <a:gd name="connsiteX5" fmla="*/ 54287 w 133075"/>
                  <a:gd name="connsiteY5" fmla="*/ 597766 h 605823"/>
                  <a:gd name="connsiteX6" fmla="*/ 21533 w 133075"/>
                  <a:gd name="connsiteY6" fmla="*/ 322084 h 605823"/>
                  <a:gd name="connsiteX7" fmla="*/ 2426 w 133075"/>
                  <a:gd name="connsiteY7" fmla="*/ 237469 h 605823"/>
                  <a:gd name="connsiteX8" fmla="*/ 2426 w 133075"/>
                  <a:gd name="connsiteY8" fmla="*/ 60050 h 605823"/>
                  <a:gd name="connsiteX9" fmla="*/ 21533 w 133075"/>
                  <a:gd name="connsiteY9" fmla="*/ 0 h 605823"/>
                  <a:gd name="connsiteX10" fmla="*/ 103419 w 133075"/>
                  <a:gd name="connsiteY10" fmla="*/ 32754 h 605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075" h="605823">
                    <a:moveTo>
                      <a:pt x="103419" y="32754"/>
                    </a:moveTo>
                    <a:cubicBezTo>
                      <a:pt x="111607" y="60050"/>
                      <a:pt x="141632" y="62779"/>
                      <a:pt x="130714" y="109181"/>
                    </a:cubicBezTo>
                    <a:cubicBezTo>
                      <a:pt x="119796" y="158312"/>
                      <a:pt x="95230" y="251116"/>
                      <a:pt x="100689" y="294789"/>
                    </a:cubicBezTo>
                    <a:cubicBezTo>
                      <a:pt x="103419" y="324813"/>
                      <a:pt x="111607" y="327543"/>
                      <a:pt x="119796" y="368486"/>
                    </a:cubicBezTo>
                    <a:cubicBezTo>
                      <a:pt x="127984" y="414888"/>
                      <a:pt x="111607" y="532257"/>
                      <a:pt x="114337" y="584118"/>
                    </a:cubicBezTo>
                    <a:cubicBezTo>
                      <a:pt x="111607" y="597766"/>
                      <a:pt x="89771" y="616873"/>
                      <a:pt x="54287" y="597766"/>
                    </a:cubicBezTo>
                    <a:cubicBezTo>
                      <a:pt x="48828" y="551364"/>
                      <a:pt x="35181" y="371215"/>
                      <a:pt x="21533" y="322084"/>
                    </a:cubicBezTo>
                    <a:cubicBezTo>
                      <a:pt x="10615" y="294789"/>
                      <a:pt x="5156" y="264764"/>
                      <a:pt x="2426" y="237469"/>
                    </a:cubicBezTo>
                    <a:cubicBezTo>
                      <a:pt x="-3033" y="177419"/>
                      <a:pt x="2426" y="114640"/>
                      <a:pt x="2426" y="60050"/>
                    </a:cubicBezTo>
                    <a:cubicBezTo>
                      <a:pt x="5156" y="38213"/>
                      <a:pt x="18803" y="19107"/>
                      <a:pt x="21533" y="0"/>
                    </a:cubicBezTo>
                    <a:lnTo>
                      <a:pt x="103419" y="32754"/>
                    </a:lnTo>
                    <a:close/>
                  </a:path>
                </a:pathLst>
              </a:custGeom>
              <a:solidFill>
                <a:srgbClr val="1FAAC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2" name="Полилиния: фигура 181">
                <a:extLst>
                  <a:ext uri="{FF2B5EF4-FFF2-40B4-BE49-F238E27FC236}">
                    <a16:creationId xmlns:a16="http://schemas.microsoft.com/office/drawing/2014/main" id="{F1821DB0-A3DB-4964-A2FC-00F1AEE6967F}"/>
                  </a:ext>
                </a:extLst>
              </p:cNvPr>
              <p:cNvSpPr/>
              <p:nvPr/>
            </p:nvSpPr>
            <p:spPr>
              <a:xfrm>
                <a:off x="7183913" y="4512161"/>
                <a:ext cx="48717" cy="447642"/>
              </a:xfrm>
              <a:custGeom>
                <a:avLst/>
                <a:gdLst>
                  <a:gd name="connsiteX0" fmla="*/ 27295 w 48717"/>
                  <a:gd name="connsiteY0" fmla="*/ 136476 h 447642"/>
                  <a:gd name="connsiteX1" fmla="*/ 46402 w 48717"/>
                  <a:gd name="connsiteY1" fmla="*/ 210173 h 447642"/>
                  <a:gd name="connsiteX2" fmla="*/ 40943 w 48717"/>
                  <a:gd name="connsiteY2" fmla="*/ 425806 h 447642"/>
                  <a:gd name="connsiteX3" fmla="*/ 16377 w 48717"/>
                  <a:gd name="connsiteY3" fmla="*/ 447642 h 447642"/>
                  <a:gd name="connsiteX4" fmla="*/ 13648 w 48717"/>
                  <a:gd name="connsiteY4" fmla="*/ 232010 h 447642"/>
                  <a:gd name="connsiteX5" fmla="*/ 2730 w 48717"/>
                  <a:gd name="connsiteY5" fmla="*/ 0 h 447642"/>
                  <a:gd name="connsiteX6" fmla="*/ 38213 w 48717"/>
                  <a:gd name="connsiteY6" fmla="*/ 43672 h 447642"/>
                  <a:gd name="connsiteX7" fmla="*/ 27295 w 48717"/>
                  <a:gd name="connsiteY7" fmla="*/ 136476 h 447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17" h="447642">
                    <a:moveTo>
                      <a:pt x="27295" y="136476"/>
                    </a:moveTo>
                    <a:cubicBezTo>
                      <a:pt x="30025" y="166501"/>
                      <a:pt x="38213" y="169231"/>
                      <a:pt x="46402" y="210173"/>
                    </a:cubicBezTo>
                    <a:cubicBezTo>
                      <a:pt x="54590" y="256575"/>
                      <a:pt x="38213" y="373945"/>
                      <a:pt x="40943" y="425806"/>
                    </a:cubicBezTo>
                    <a:cubicBezTo>
                      <a:pt x="40943" y="433995"/>
                      <a:pt x="30025" y="444913"/>
                      <a:pt x="16377" y="447642"/>
                    </a:cubicBezTo>
                    <a:cubicBezTo>
                      <a:pt x="16377" y="371215"/>
                      <a:pt x="13648" y="232010"/>
                      <a:pt x="13648" y="232010"/>
                    </a:cubicBezTo>
                    <a:cubicBezTo>
                      <a:pt x="-8189" y="139206"/>
                      <a:pt x="2730" y="0"/>
                      <a:pt x="2730" y="0"/>
                    </a:cubicBezTo>
                    <a:lnTo>
                      <a:pt x="38213" y="43672"/>
                    </a:lnTo>
                    <a:cubicBezTo>
                      <a:pt x="30025" y="79156"/>
                      <a:pt x="24566" y="114640"/>
                      <a:pt x="27295" y="136476"/>
                    </a:cubicBezTo>
                    <a:close/>
                  </a:path>
                </a:pathLst>
              </a:custGeom>
              <a:solidFill>
                <a:srgbClr val="139CAA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3" name="Полилиния: фигура 182">
                <a:extLst>
                  <a:ext uri="{FF2B5EF4-FFF2-40B4-BE49-F238E27FC236}">
                    <a16:creationId xmlns:a16="http://schemas.microsoft.com/office/drawing/2014/main" id="{033F3841-4425-4CA3-B8D6-BBA606BB8262}"/>
                  </a:ext>
                </a:extLst>
              </p:cNvPr>
              <p:cNvSpPr/>
              <p:nvPr/>
            </p:nvSpPr>
            <p:spPr>
              <a:xfrm>
                <a:off x="7110216" y="4503972"/>
                <a:ext cx="71405" cy="450371"/>
              </a:xfrm>
              <a:custGeom>
                <a:avLst/>
                <a:gdLst>
                  <a:gd name="connsiteX0" fmla="*/ 21836 w 71405"/>
                  <a:gd name="connsiteY0" fmla="*/ 171960 h 450371"/>
                  <a:gd name="connsiteX1" fmla="*/ 2730 w 71405"/>
                  <a:gd name="connsiteY1" fmla="*/ 87345 h 450371"/>
                  <a:gd name="connsiteX2" fmla="*/ 0 w 71405"/>
                  <a:gd name="connsiteY2" fmla="*/ 0 h 450371"/>
                  <a:gd name="connsiteX3" fmla="*/ 43672 w 71405"/>
                  <a:gd name="connsiteY3" fmla="*/ 5459 h 450371"/>
                  <a:gd name="connsiteX4" fmla="*/ 62779 w 71405"/>
                  <a:gd name="connsiteY4" fmla="*/ 264764 h 450371"/>
                  <a:gd name="connsiteX5" fmla="*/ 70968 w 71405"/>
                  <a:gd name="connsiteY5" fmla="*/ 450372 h 450371"/>
                  <a:gd name="connsiteX6" fmla="*/ 54590 w 71405"/>
                  <a:gd name="connsiteY6" fmla="*/ 442183 h 450371"/>
                  <a:gd name="connsiteX7" fmla="*/ 21836 w 71405"/>
                  <a:gd name="connsiteY7" fmla="*/ 171960 h 45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405" h="450371">
                    <a:moveTo>
                      <a:pt x="21836" y="171960"/>
                    </a:moveTo>
                    <a:cubicBezTo>
                      <a:pt x="10918" y="144665"/>
                      <a:pt x="5459" y="114640"/>
                      <a:pt x="2730" y="87345"/>
                    </a:cubicBezTo>
                    <a:cubicBezTo>
                      <a:pt x="0" y="57320"/>
                      <a:pt x="0" y="30025"/>
                      <a:pt x="0" y="0"/>
                    </a:cubicBezTo>
                    <a:lnTo>
                      <a:pt x="43672" y="5459"/>
                    </a:lnTo>
                    <a:cubicBezTo>
                      <a:pt x="43672" y="5459"/>
                      <a:pt x="38213" y="171960"/>
                      <a:pt x="62779" y="264764"/>
                    </a:cubicBezTo>
                    <a:cubicBezTo>
                      <a:pt x="62779" y="264764"/>
                      <a:pt x="73697" y="376674"/>
                      <a:pt x="70968" y="450372"/>
                    </a:cubicBezTo>
                    <a:cubicBezTo>
                      <a:pt x="65509" y="450372"/>
                      <a:pt x="60050" y="447642"/>
                      <a:pt x="54590" y="442183"/>
                    </a:cubicBezTo>
                    <a:cubicBezTo>
                      <a:pt x="49132" y="401240"/>
                      <a:pt x="35484" y="221091"/>
                      <a:pt x="21836" y="171960"/>
                    </a:cubicBezTo>
                    <a:close/>
                  </a:path>
                </a:pathLst>
              </a:custGeom>
              <a:solidFill>
                <a:srgbClr val="18B8C9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4" name="Полилиния: фигура 183">
                <a:extLst>
                  <a:ext uri="{FF2B5EF4-FFF2-40B4-BE49-F238E27FC236}">
                    <a16:creationId xmlns:a16="http://schemas.microsoft.com/office/drawing/2014/main" id="{12F8151B-C8DC-4877-B856-7D713189F4C9}"/>
                  </a:ext>
                </a:extLst>
              </p:cNvPr>
              <p:cNvSpPr/>
              <p:nvPr/>
            </p:nvSpPr>
            <p:spPr>
              <a:xfrm>
                <a:off x="7032917" y="4017605"/>
                <a:ext cx="216675" cy="506236"/>
              </a:xfrm>
              <a:custGeom>
                <a:avLst/>
                <a:gdLst>
                  <a:gd name="connsiteX0" fmla="*/ 19979 w 216675"/>
                  <a:gd name="connsiteY0" fmla="*/ 248899 h 506236"/>
                  <a:gd name="connsiteX1" fmla="*/ 872 w 216675"/>
                  <a:gd name="connsiteY1" fmla="*/ 429047 h 506236"/>
                  <a:gd name="connsiteX2" fmla="*/ 202857 w 216675"/>
                  <a:gd name="connsiteY2" fmla="*/ 478179 h 506236"/>
                  <a:gd name="connsiteX3" fmla="*/ 159185 w 216675"/>
                  <a:gd name="connsiteY3" fmla="*/ 281653 h 506236"/>
                  <a:gd name="connsiteX4" fmla="*/ 202857 w 216675"/>
                  <a:gd name="connsiteY4" fmla="*/ 153365 h 506236"/>
                  <a:gd name="connsiteX5" fmla="*/ 211046 w 216675"/>
                  <a:gd name="connsiteY5" fmla="*/ 74209 h 506236"/>
                  <a:gd name="connsiteX6" fmla="*/ 80029 w 216675"/>
                  <a:gd name="connsiteY6" fmla="*/ 512 h 506236"/>
                  <a:gd name="connsiteX7" fmla="*/ 36356 w 216675"/>
                  <a:gd name="connsiteY7" fmla="*/ 41455 h 506236"/>
                  <a:gd name="connsiteX8" fmla="*/ 14520 w 216675"/>
                  <a:gd name="connsiteY8" fmla="*/ 90586 h 506236"/>
                  <a:gd name="connsiteX9" fmla="*/ 25438 w 216675"/>
                  <a:gd name="connsiteY9" fmla="*/ 161554 h 506236"/>
                  <a:gd name="connsiteX10" fmla="*/ 19979 w 216675"/>
                  <a:gd name="connsiteY10" fmla="*/ 248899 h 50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675" h="506236">
                    <a:moveTo>
                      <a:pt x="19979" y="248899"/>
                    </a:moveTo>
                    <a:cubicBezTo>
                      <a:pt x="17250" y="262546"/>
                      <a:pt x="-4587" y="374457"/>
                      <a:pt x="872" y="429047"/>
                    </a:cubicBezTo>
                    <a:cubicBezTo>
                      <a:pt x="872" y="429047"/>
                      <a:pt x="145537" y="562794"/>
                      <a:pt x="202857" y="478179"/>
                    </a:cubicBezTo>
                    <a:cubicBezTo>
                      <a:pt x="202857" y="478179"/>
                      <a:pt x="241071" y="358080"/>
                      <a:pt x="159185" y="281653"/>
                    </a:cubicBezTo>
                    <a:cubicBezTo>
                      <a:pt x="159185" y="281653"/>
                      <a:pt x="140078" y="262546"/>
                      <a:pt x="202857" y="153365"/>
                    </a:cubicBezTo>
                    <a:cubicBezTo>
                      <a:pt x="202857" y="153365"/>
                      <a:pt x="227423" y="106963"/>
                      <a:pt x="211046" y="74209"/>
                    </a:cubicBezTo>
                    <a:cubicBezTo>
                      <a:pt x="211046" y="74209"/>
                      <a:pt x="153726" y="19618"/>
                      <a:pt x="80029" y="512"/>
                    </a:cubicBezTo>
                    <a:cubicBezTo>
                      <a:pt x="80029" y="512"/>
                      <a:pt x="44545" y="-7677"/>
                      <a:pt x="36356" y="41455"/>
                    </a:cubicBezTo>
                    <a:cubicBezTo>
                      <a:pt x="36356" y="41455"/>
                      <a:pt x="25438" y="79668"/>
                      <a:pt x="14520" y="90586"/>
                    </a:cubicBezTo>
                    <a:cubicBezTo>
                      <a:pt x="3602" y="104234"/>
                      <a:pt x="872" y="136988"/>
                      <a:pt x="25438" y="161554"/>
                    </a:cubicBezTo>
                    <a:lnTo>
                      <a:pt x="19979" y="248899"/>
                    </a:lnTo>
                    <a:close/>
                  </a:path>
                </a:pathLst>
              </a:custGeom>
              <a:solidFill>
                <a:srgbClr val="1FAAC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85" name="Рисунок 6">
                <a:extLst>
                  <a:ext uri="{FF2B5EF4-FFF2-40B4-BE49-F238E27FC236}">
                    <a16:creationId xmlns:a16="http://schemas.microsoft.com/office/drawing/2014/main" id="{13F41D6E-D905-42E0-AF1D-B29B49E11D28}"/>
                  </a:ext>
                </a:extLst>
              </p:cNvPr>
              <p:cNvGrpSpPr/>
              <p:nvPr/>
            </p:nvGrpSpPr>
            <p:grpSpPr>
              <a:xfrm>
                <a:off x="7093839" y="3851011"/>
                <a:ext cx="156976" cy="248550"/>
                <a:chOff x="7093839" y="3851011"/>
                <a:chExt cx="156976" cy="248550"/>
              </a:xfrm>
            </p:grpSpPr>
            <p:sp>
              <p:nvSpPr>
                <p:cNvPr id="194" name="Полилиния: фигура 193">
                  <a:extLst>
                    <a:ext uri="{FF2B5EF4-FFF2-40B4-BE49-F238E27FC236}">
                      <a16:creationId xmlns:a16="http://schemas.microsoft.com/office/drawing/2014/main" id="{15528247-811F-4FC6-8585-43AAAA619A10}"/>
                    </a:ext>
                  </a:extLst>
                </p:cNvPr>
                <p:cNvSpPr/>
                <p:nvPr/>
              </p:nvSpPr>
              <p:spPr>
                <a:xfrm>
                  <a:off x="7093839" y="3865717"/>
                  <a:ext cx="128287" cy="152400"/>
                </a:xfrm>
                <a:custGeom>
                  <a:avLst/>
                  <a:gdLst>
                    <a:gd name="connsiteX0" fmla="*/ 13648 w 128287"/>
                    <a:gd name="connsiteY0" fmla="*/ 37760 h 152400"/>
                    <a:gd name="connsiteX1" fmla="*/ 8189 w 128287"/>
                    <a:gd name="connsiteY1" fmla="*/ 70515 h 152400"/>
                    <a:gd name="connsiteX2" fmla="*/ 0 w 128287"/>
                    <a:gd name="connsiteY2" fmla="*/ 105998 h 152400"/>
                    <a:gd name="connsiteX3" fmla="*/ 24566 w 128287"/>
                    <a:gd name="connsiteY3" fmla="*/ 152400 h 152400"/>
                    <a:gd name="connsiteX4" fmla="*/ 114640 w 128287"/>
                    <a:gd name="connsiteY4" fmla="*/ 127835 h 152400"/>
                    <a:gd name="connsiteX5" fmla="*/ 128288 w 128287"/>
                    <a:gd name="connsiteY5" fmla="*/ 65056 h 152400"/>
                    <a:gd name="connsiteX6" fmla="*/ 103722 w 128287"/>
                    <a:gd name="connsiteY6" fmla="*/ 10465 h 152400"/>
                    <a:gd name="connsiteX7" fmla="*/ 13648 w 128287"/>
                    <a:gd name="connsiteY7" fmla="*/ 3776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8287" h="152400">
                      <a:moveTo>
                        <a:pt x="13648" y="37760"/>
                      </a:moveTo>
                      <a:cubicBezTo>
                        <a:pt x="13648" y="37760"/>
                        <a:pt x="8189" y="48678"/>
                        <a:pt x="8189" y="70515"/>
                      </a:cubicBezTo>
                      <a:cubicBezTo>
                        <a:pt x="8189" y="70515"/>
                        <a:pt x="0" y="75974"/>
                        <a:pt x="0" y="105998"/>
                      </a:cubicBezTo>
                      <a:cubicBezTo>
                        <a:pt x="0" y="119646"/>
                        <a:pt x="5459" y="152400"/>
                        <a:pt x="24566" y="152400"/>
                      </a:cubicBezTo>
                      <a:cubicBezTo>
                        <a:pt x="24566" y="152400"/>
                        <a:pt x="100992" y="152400"/>
                        <a:pt x="114640" y="127835"/>
                      </a:cubicBezTo>
                      <a:cubicBezTo>
                        <a:pt x="114640" y="127835"/>
                        <a:pt x="128288" y="89621"/>
                        <a:pt x="128288" y="65056"/>
                      </a:cubicBezTo>
                      <a:cubicBezTo>
                        <a:pt x="128288" y="40490"/>
                        <a:pt x="120099" y="21383"/>
                        <a:pt x="103722" y="10465"/>
                      </a:cubicBezTo>
                      <a:cubicBezTo>
                        <a:pt x="90074" y="-3183"/>
                        <a:pt x="30025" y="-11371"/>
                        <a:pt x="13648" y="37760"/>
                      </a:cubicBezTo>
                      <a:close/>
                    </a:path>
                  </a:pathLst>
                </a:custGeom>
                <a:solidFill>
                  <a:srgbClr val="F2B387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5" name="Полилиния: фигура 194">
                  <a:extLst>
                    <a:ext uri="{FF2B5EF4-FFF2-40B4-BE49-F238E27FC236}">
                      <a16:creationId xmlns:a16="http://schemas.microsoft.com/office/drawing/2014/main" id="{8E5E76A6-203D-43C1-AB31-A02439082DB2}"/>
                    </a:ext>
                  </a:extLst>
                </p:cNvPr>
                <p:cNvSpPr/>
                <p:nvPr/>
              </p:nvSpPr>
              <p:spPr>
                <a:xfrm>
                  <a:off x="7129323" y="3891346"/>
                  <a:ext cx="89938" cy="126771"/>
                </a:xfrm>
                <a:custGeom>
                  <a:avLst/>
                  <a:gdLst>
                    <a:gd name="connsiteX0" fmla="*/ 16377 w 89938"/>
                    <a:gd name="connsiteY0" fmla="*/ 1213 h 126771"/>
                    <a:gd name="connsiteX1" fmla="*/ 32754 w 89938"/>
                    <a:gd name="connsiteY1" fmla="*/ 33967 h 126771"/>
                    <a:gd name="connsiteX2" fmla="*/ 21836 w 89938"/>
                    <a:gd name="connsiteY2" fmla="*/ 55804 h 126771"/>
                    <a:gd name="connsiteX3" fmla="*/ 19107 w 89938"/>
                    <a:gd name="connsiteY3" fmla="*/ 77640 h 126771"/>
                    <a:gd name="connsiteX4" fmla="*/ 0 w 89938"/>
                    <a:gd name="connsiteY4" fmla="*/ 126771 h 126771"/>
                    <a:gd name="connsiteX5" fmla="*/ 87345 w 89938"/>
                    <a:gd name="connsiteY5" fmla="*/ 113124 h 126771"/>
                    <a:gd name="connsiteX6" fmla="*/ 40943 w 89938"/>
                    <a:gd name="connsiteY6" fmla="*/ 1213 h 126771"/>
                    <a:gd name="connsiteX7" fmla="*/ 16377 w 89938"/>
                    <a:gd name="connsiteY7" fmla="*/ 1213 h 126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938" h="126771">
                      <a:moveTo>
                        <a:pt x="16377" y="1213"/>
                      </a:moveTo>
                      <a:cubicBezTo>
                        <a:pt x="16377" y="1213"/>
                        <a:pt x="21836" y="23049"/>
                        <a:pt x="32754" y="33967"/>
                      </a:cubicBezTo>
                      <a:cubicBezTo>
                        <a:pt x="40943" y="39426"/>
                        <a:pt x="27295" y="50345"/>
                        <a:pt x="21836" y="55804"/>
                      </a:cubicBezTo>
                      <a:cubicBezTo>
                        <a:pt x="19107" y="61263"/>
                        <a:pt x="10918" y="69451"/>
                        <a:pt x="19107" y="77640"/>
                      </a:cubicBezTo>
                      <a:cubicBezTo>
                        <a:pt x="32754" y="88558"/>
                        <a:pt x="27295" y="104935"/>
                        <a:pt x="0" y="126771"/>
                      </a:cubicBezTo>
                      <a:cubicBezTo>
                        <a:pt x="0" y="126771"/>
                        <a:pt x="46402" y="124042"/>
                        <a:pt x="87345" y="113124"/>
                      </a:cubicBezTo>
                      <a:cubicBezTo>
                        <a:pt x="87345" y="113124"/>
                        <a:pt x="106452" y="55804"/>
                        <a:pt x="40943" y="1213"/>
                      </a:cubicBezTo>
                      <a:cubicBezTo>
                        <a:pt x="40943" y="-1516"/>
                        <a:pt x="30025" y="1213"/>
                        <a:pt x="16377" y="1213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6" name="Полилиния: фигура 195">
                  <a:extLst>
                    <a:ext uri="{FF2B5EF4-FFF2-40B4-BE49-F238E27FC236}">
                      <a16:creationId xmlns:a16="http://schemas.microsoft.com/office/drawing/2014/main" id="{19826E19-E4AE-4D19-BC01-EEA67A103773}"/>
                    </a:ext>
                  </a:extLst>
                </p:cNvPr>
                <p:cNvSpPr/>
                <p:nvPr/>
              </p:nvSpPr>
              <p:spPr>
                <a:xfrm>
                  <a:off x="7110216" y="3851011"/>
                  <a:ext cx="140599" cy="224426"/>
                </a:xfrm>
                <a:custGeom>
                  <a:avLst/>
                  <a:gdLst>
                    <a:gd name="connsiteX0" fmla="*/ 24566 w 140599"/>
                    <a:gd name="connsiteY0" fmla="*/ 27900 h 224426"/>
                    <a:gd name="connsiteX1" fmla="*/ 70968 w 140599"/>
                    <a:gd name="connsiteY1" fmla="*/ 117975 h 224426"/>
                    <a:gd name="connsiteX2" fmla="*/ 103722 w 140599"/>
                    <a:gd name="connsiteY2" fmla="*/ 117975 h 224426"/>
                    <a:gd name="connsiteX3" fmla="*/ 79156 w 140599"/>
                    <a:gd name="connsiteY3" fmla="*/ 145270 h 224426"/>
                    <a:gd name="connsiteX4" fmla="*/ 54590 w 140599"/>
                    <a:gd name="connsiteY4" fmla="*/ 175295 h 224426"/>
                    <a:gd name="connsiteX5" fmla="*/ 114640 w 140599"/>
                    <a:gd name="connsiteY5" fmla="*/ 224426 h 224426"/>
                    <a:gd name="connsiteX6" fmla="*/ 103722 w 140599"/>
                    <a:gd name="connsiteY6" fmla="*/ 164376 h 224426"/>
                    <a:gd name="connsiteX7" fmla="*/ 139206 w 140599"/>
                    <a:gd name="connsiteY7" fmla="*/ 96138 h 224426"/>
                    <a:gd name="connsiteX8" fmla="*/ 70968 w 140599"/>
                    <a:gd name="connsiteY8" fmla="*/ 605 h 224426"/>
                    <a:gd name="connsiteX9" fmla="*/ 0 w 140599"/>
                    <a:gd name="connsiteY9" fmla="*/ 38818 h 224426"/>
                    <a:gd name="connsiteX10" fmla="*/ 24566 w 140599"/>
                    <a:gd name="connsiteY10" fmla="*/ 27900 h 224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0599" h="224426">
                      <a:moveTo>
                        <a:pt x="24566" y="27900"/>
                      </a:moveTo>
                      <a:cubicBezTo>
                        <a:pt x="24566" y="27900"/>
                        <a:pt x="30025" y="104327"/>
                        <a:pt x="70968" y="117975"/>
                      </a:cubicBezTo>
                      <a:cubicBezTo>
                        <a:pt x="76427" y="120704"/>
                        <a:pt x="100992" y="98868"/>
                        <a:pt x="103722" y="117975"/>
                      </a:cubicBezTo>
                      <a:cubicBezTo>
                        <a:pt x="103722" y="137081"/>
                        <a:pt x="87345" y="145270"/>
                        <a:pt x="79156" y="145270"/>
                      </a:cubicBezTo>
                      <a:cubicBezTo>
                        <a:pt x="79156" y="145270"/>
                        <a:pt x="43672" y="158917"/>
                        <a:pt x="54590" y="175295"/>
                      </a:cubicBezTo>
                      <a:cubicBezTo>
                        <a:pt x="65509" y="194401"/>
                        <a:pt x="114640" y="224426"/>
                        <a:pt x="114640" y="224426"/>
                      </a:cubicBezTo>
                      <a:cubicBezTo>
                        <a:pt x="114640" y="224426"/>
                        <a:pt x="98263" y="194401"/>
                        <a:pt x="103722" y="164376"/>
                      </a:cubicBezTo>
                      <a:cubicBezTo>
                        <a:pt x="109181" y="137081"/>
                        <a:pt x="136476" y="126163"/>
                        <a:pt x="139206" y="96138"/>
                      </a:cubicBezTo>
                      <a:cubicBezTo>
                        <a:pt x="144665" y="66114"/>
                        <a:pt x="136476" y="6064"/>
                        <a:pt x="70968" y="605"/>
                      </a:cubicBezTo>
                      <a:cubicBezTo>
                        <a:pt x="54590" y="-2124"/>
                        <a:pt x="10918" y="3335"/>
                        <a:pt x="0" y="38818"/>
                      </a:cubicBezTo>
                      <a:lnTo>
                        <a:pt x="24566" y="27900"/>
                      </a:lnTo>
                      <a:close/>
                    </a:path>
                  </a:pathLst>
                </a:custGeom>
                <a:solidFill>
                  <a:srgbClr val="3F210A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7" name="Полилиния: фигура 196">
                  <a:extLst>
                    <a:ext uri="{FF2B5EF4-FFF2-40B4-BE49-F238E27FC236}">
                      <a16:creationId xmlns:a16="http://schemas.microsoft.com/office/drawing/2014/main" id="{352C064C-156F-4E7C-8D92-ABA72899AAF6}"/>
                    </a:ext>
                  </a:extLst>
                </p:cNvPr>
                <p:cNvSpPr/>
                <p:nvPr/>
              </p:nvSpPr>
              <p:spPr>
                <a:xfrm>
                  <a:off x="7117869" y="3996281"/>
                  <a:ext cx="82421" cy="103280"/>
                </a:xfrm>
                <a:custGeom>
                  <a:avLst/>
                  <a:gdLst>
                    <a:gd name="connsiteX0" fmla="*/ 14183 w 82421"/>
                    <a:gd name="connsiteY0" fmla="*/ 100992 h 103280"/>
                    <a:gd name="connsiteX1" fmla="*/ 535 w 82421"/>
                    <a:gd name="connsiteY1" fmla="*/ 76427 h 103280"/>
                    <a:gd name="connsiteX2" fmla="*/ 11453 w 82421"/>
                    <a:gd name="connsiteY2" fmla="*/ 21836 h 103280"/>
                    <a:gd name="connsiteX3" fmla="*/ 71503 w 82421"/>
                    <a:gd name="connsiteY3" fmla="*/ 0 h 103280"/>
                    <a:gd name="connsiteX4" fmla="*/ 74233 w 82421"/>
                    <a:gd name="connsiteY4" fmla="*/ 30025 h 103280"/>
                    <a:gd name="connsiteX5" fmla="*/ 82421 w 82421"/>
                    <a:gd name="connsiteY5" fmla="*/ 62779 h 103280"/>
                    <a:gd name="connsiteX6" fmla="*/ 14183 w 82421"/>
                    <a:gd name="connsiteY6" fmla="*/ 100992 h 103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421" h="103280">
                      <a:moveTo>
                        <a:pt x="14183" y="100992"/>
                      </a:moveTo>
                      <a:cubicBezTo>
                        <a:pt x="5994" y="98263"/>
                        <a:pt x="-2194" y="87345"/>
                        <a:pt x="535" y="76427"/>
                      </a:cubicBezTo>
                      <a:cubicBezTo>
                        <a:pt x="535" y="62779"/>
                        <a:pt x="16913" y="46402"/>
                        <a:pt x="11453" y="21836"/>
                      </a:cubicBezTo>
                      <a:cubicBezTo>
                        <a:pt x="11453" y="21836"/>
                        <a:pt x="57855" y="16377"/>
                        <a:pt x="71503" y="0"/>
                      </a:cubicBezTo>
                      <a:cubicBezTo>
                        <a:pt x="71503" y="0"/>
                        <a:pt x="71503" y="13648"/>
                        <a:pt x="74233" y="30025"/>
                      </a:cubicBezTo>
                      <a:cubicBezTo>
                        <a:pt x="74233" y="38213"/>
                        <a:pt x="82421" y="62779"/>
                        <a:pt x="82421" y="62779"/>
                      </a:cubicBezTo>
                      <a:cubicBezTo>
                        <a:pt x="82421" y="62779"/>
                        <a:pt x="46937" y="114640"/>
                        <a:pt x="14183" y="100992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98" name="Полилиния: фигура 197">
                  <a:extLst>
                    <a:ext uri="{FF2B5EF4-FFF2-40B4-BE49-F238E27FC236}">
                      <a16:creationId xmlns:a16="http://schemas.microsoft.com/office/drawing/2014/main" id="{685F2E7E-38DA-48C7-B4AA-458ED6D0A49B}"/>
                    </a:ext>
                  </a:extLst>
                </p:cNvPr>
                <p:cNvSpPr/>
                <p:nvPr/>
              </p:nvSpPr>
              <p:spPr>
                <a:xfrm>
                  <a:off x="7129323" y="3996281"/>
                  <a:ext cx="65508" cy="57320"/>
                </a:xfrm>
                <a:custGeom>
                  <a:avLst/>
                  <a:gdLst>
                    <a:gd name="connsiteX0" fmla="*/ 0 w 65508"/>
                    <a:gd name="connsiteY0" fmla="*/ 21836 h 57320"/>
                    <a:gd name="connsiteX1" fmla="*/ 65509 w 65508"/>
                    <a:gd name="connsiteY1" fmla="*/ 57320 h 57320"/>
                    <a:gd name="connsiteX2" fmla="*/ 57320 w 65508"/>
                    <a:gd name="connsiteY2" fmla="*/ 0 h 57320"/>
                    <a:gd name="connsiteX3" fmla="*/ 0 w 65508"/>
                    <a:gd name="connsiteY3" fmla="*/ 21836 h 5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5508" h="57320">
                      <a:moveTo>
                        <a:pt x="0" y="21836"/>
                      </a:moveTo>
                      <a:cubicBezTo>
                        <a:pt x="0" y="21836"/>
                        <a:pt x="60050" y="32754"/>
                        <a:pt x="65509" y="57320"/>
                      </a:cubicBezTo>
                      <a:cubicBezTo>
                        <a:pt x="65509" y="57320"/>
                        <a:pt x="57320" y="24566"/>
                        <a:pt x="57320" y="0"/>
                      </a:cubicBezTo>
                      <a:cubicBezTo>
                        <a:pt x="60050" y="0"/>
                        <a:pt x="32754" y="10918"/>
                        <a:pt x="0" y="21836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86" name="Полилиния: фигура 185">
                <a:extLst>
                  <a:ext uri="{FF2B5EF4-FFF2-40B4-BE49-F238E27FC236}">
                    <a16:creationId xmlns:a16="http://schemas.microsoft.com/office/drawing/2014/main" id="{D89F1A37-BF19-4F52-9396-C04DB734AEEB}"/>
                  </a:ext>
                </a:extLst>
              </p:cNvPr>
              <p:cNvSpPr/>
              <p:nvPr/>
            </p:nvSpPr>
            <p:spPr>
              <a:xfrm>
                <a:off x="7090734" y="4056330"/>
                <a:ext cx="171123" cy="531331"/>
              </a:xfrm>
              <a:custGeom>
                <a:avLst/>
                <a:gdLst>
                  <a:gd name="connsiteX0" fmla="*/ 104098 w 171123"/>
                  <a:gd name="connsiteY0" fmla="*/ 0 h 531331"/>
                  <a:gd name="connsiteX1" fmla="*/ 24942 w 171123"/>
                  <a:gd name="connsiteY1" fmla="*/ 103722 h 531331"/>
                  <a:gd name="connsiteX2" fmla="*/ 3106 w 171123"/>
                  <a:gd name="connsiteY2" fmla="*/ 267493 h 531331"/>
                  <a:gd name="connsiteX3" fmla="*/ 11294 w 171123"/>
                  <a:gd name="connsiteY3" fmla="*/ 496774 h 531331"/>
                  <a:gd name="connsiteX4" fmla="*/ 136852 w 171123"/>
                  <a:gd name="connsiteY4" fmla="*/ 515880 h 531331"/>
                  <a:gd name="connsiteX5" fmla="*/ 136852 w 171123"/>
                  <a:gd name="connsiteY5" fmla="*/ 281141 h 531331"/>
                  <a:gd name="connsiteX6" fmla="*/ 117746 w 171123"/>
                  <a:gd name="connsiteY6" fmla="*/ 180149 h 531331"/>
                  <a:gd name="connsiteX7" fmla="*/ 142311 w 171123"/>
                  <a:gd name="connsiteY7" fmla="*/ 21836 h 531331"/>
                  <a:gd name="connsiteX8" fmla="*/ 104098 w 171123"/>
                  <a:gd name="connsiteY8" fmla="*/ 0 h 53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23" h="531331">
                    <a:moveTo>
                      <a:pt x="104098" y="0"/>
                    </a:moveTo>
                    <a:cubicBezTo>
                      <a:pt x="104098" y="0"/>
                      <a:pt x="112287" y="13648"/>
                      <a:pt x="24942" y="103722"/>
                    </a:cubicBezTo>
                    <a:cubicBezTo>
                      <a:pt x="14024" y="114640"/>
                      <a:pt x="-5083" y="155583"/>
                      <a:pt x="3106" y="267493"/>
                    </a:cubicBezTo>
                    <a:cubicBezTo>
                      <a:pt x="3106" y="267493"/>
                      <a:pt x="-7813" y="423076"/>
                      <a:pt x="11294" y="496774"/>
                    </a:cubicBezTo>
                    <a:cubicBezTo>
                      <a:pt x="11294" y="496774"/>
                      <a:pt x="115016" y="559553"/>
                      <a:pt x="136852" y="515880"/>
                    </a:cubicBezTo>
                    <a:cubicBezTo>
                      <a:pt x="136852" y="515880"/>
                      <a:pt x="177795" y="335732"/>
                      <a:pt x="136852" y="281141"/>
                    </a:cubicBezTo>
                    <a:cubicBezTo>
                      <a:pt x="117746" y="253846"/>
                      <a:pt x="90450" y="226551"/>
                      <a:pt x="117746" y="180149"/>
                    </a:cubicBezTo>
                    <a:cubicBezTo>
                      <a:pt x="150500" y="125558"/>
                      <a:pt x="205090" y="68238"/>
                      <a:pt x="142311" y="21836"/>
                    </a:cubicBezTo>
                    <a:cubicBezTo>
                      <a:pt x="134123" y="10918"/>
                      <a:pt x="104098" y="0"/>
                      <a:pt x="104098" y="0"/>
                    </a:cubicBezTo>
                    <a:close/>
                  </a:path>
                </a:pathLst>
              </a:custGeom>
              <a:solidFill>
                <a:srgbClr val="E0F5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7" name="Полилиния: фигура 186">
                <a:extLst>
                  <a:ext uri="{FF2B5EF4-FFF2-40B4-BE49-F238E27FC236}">
                    <a16:creationId xmlns:a16="http://schemas.microsoft.com/office/drawing/2014/main" id="{45E92626-0678-48F1-828F-85EC9A8492B4}"/>
                  </a:ext>
                </a:extLst>
              </p:cNvPr>
              <p:cNvSpPr/>
              <p:nvPr/>
            </p:nvSpPr>
            <p:spPr>
              <a:xfrm>
                <a:off x="7091792" y="4056330"/>
                <a:ext cx="170064" cy="531331"/>
              </a:xfrm>
              <a:custGeom>
                <a:avLst/>
                <a:gdLst>
                  <a:gd name="connsiteX0" fmla="*/ 103040 w 170064"/>
                  <a:gd name="connsiteY0" fmla="*/ 0 h 531331"/>
                  <a:gd name="connsiteX1" fmla="*/ 23883 w 170064"/>
                  <a:gd name="connsiteY1" fmla="*/ 103722 h 531331"/>
                  <a:gd name="connsiteX2" fmla="*/ 2047 w 170064"/>
                  <a:gd name="connsiteY2" fmla="*/ 267493 h 531331"/>
                  <a:gd name="connsiteX3" fmla="*/ 10236 w 170064"/>
                  <a:gd name="connsiteY3" fmla="*/ 496774 h 531331"/>
                  <a:gd name="connsiteX4" fmla="*/ 135794 w 170064"/>
                  <a:gd name="connsiteY4" fmla="*/ 515880 h 531331"/>
                  <a:gd name="connsiteX5" fmla="*/ 135794 w 170064"/>
                  <a:gd name="connsiteY5" fmla="*/ 281141 h 531331"/>
                  <a:gd name="connsiteX6" fmla="*/ 116687 w 170064"/>
                  <a:gd name="connsiteY6" fmla="*/ 180149 h 531331"/>
                  <a:gd name="connsiteX7" fmla="*/ 141253 w 170064"/>
                  <a:gd name="connsiteY7" fmla="*/ 21836 h 531331"/>
                  <a:gd name="connsiteX8" fmla="*/ 103040 w 170064"/>
                  <a:gd name="connsiteY8" fmla="*/ 0 h 53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064" h="531331">
                    <a:moveTo>
                      <a:pt x="103040" y="0"/>
                    </a:moveTo>
                    <a:cubicBezTo>
                      <a:pt x="103040" y="0"/>
                      <a:pt x="111228" y="13648"/>
                      <a:pt x="23883" y="103722"/>
                    </a:cubicBezTo>
                    <a:cubicBezTo>
                      <a:pt x="12965" y="114640"/>
                      <a:pt x="-6141" y="155583"/>
                      <a:pt x="2047" y="267493"/>
                    </a:cubicBezTo>
                    <a:cubicBezTo>
                      <a:pt x="2047" y="267493"/>
                      <a:pt x="-6141" y="425806"/>
                      <a:pt x="10236" y="496774"/>
                    </a:cubicBezTo>
                    <a:cubicBezTo>
                      <a:pt x="10236" y="496774"/>
                      <a:pt x="113958" y="559553"/>
                      <a:pt x="135794" y="515880"/>
                    </a:cubicBezTo>
                    <a:cubicBezTo>
                      <a:pt x="135794" y="515880"/>
                      <a:pt x="176737" y="335732"/>
                      <a:pt x="135794" y="281141"/>
                    </a:cubicBezTo>
                    <a:cubicBezTo>
                      <a:pt x="116687" y="253846"/>
                      <a:pt x="89392" y="226551"/>
                      <a:pt x="116687" y="180149"/>
                    </a:cubicBezTo>
                    <a:cubicBezTo>
                      <a:pt x="149442" y="125558"/>
                      <a:pt x="204032" y="68238"/>
                      <a:pt x="141253" y="21836"/>
                    </a:cubicBezTo>
                    <a:cubicBezTo>
                      <a:pt x="133064" y="10918"/>
                      <a:pt x="103040" y="0"/>
                      <a:pt x="103040" y="0"/>
                    </a:cubicBezTo>
                    <a:close/>
                  </a:path>
                </a:pathLst>
              </a:custGeom>
              <a:solidFill>
                <a:srgbClr val="BEEFF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8" name="Полилиния: фигура 187">
                <a:extLst>
                  <a:ext uri="{FF2B5EF4-FFF2-40B4-BE49-F238E27FC236}">
                    <a16:creationId xmlns:a16="http://schemas.microsoft.com/office/drawing/2014/main" id="{88CC33A9-399D-4C1D-B145-C73628ED525C}"/>
                  </a:ext>
                </a:extLst>
              </p:cNvPr>
              <p:cNvSpPr/>
              <p:nvPr/>
            </p:nvSpPr>
            <p:spPr>
              <a:xfrm>
                <a:off x="7028331" y="4015614"/>
                <a:ext cx="100992" cy="523842"/>
              </a:xfrm>
              <a:custGeom>
                <a:avLst/>
                <a:gdLst>
                  <a:gd name="connsiteX0" fmla="*/ 100992 w 100992"/>
                  <a:gd name="connsiteY0" fmla="*/ 5233 h 523842"/>
                  <a:gd name="connsiteX1" fmla="*/ 60050 w 100992"/>
                  <a:gd name="connsiteY1" fmla="*/ 114414 h 523842"/>
                  <a:gd name="connsiteX2" fmla="*/ 49132 w 100992"/>
                  <a:gd name="connsiteY2" fmla="*/ 229054 h 523842"/>
                  <a:gd name="connsiteX3" fmla="*/ 49132 w 100992"/>
                  <a:gd name="connsiteY3" fmla="*/ 523843 h 523842"/>
                  <a:gd name="connsiteX4" fmla="*/ 0 w 100992"/>
                  <a:gd name="connsiteY4" fmla="*/ 480170 h 523842"/>
                  <a:gd name="connsiteX5" fmla="*/ 16377 w 100992"/>
                  <a:gd name="connsiteY5" fmla="*/ 250890 h 523842"/>
                  <a:gd name="connsiteX6" fmla="*/ 24566 w 100992"/>
                  <a:gd name="connsiteY6" fmla="*/ 169004 h 523842"/>
                  <a:gd name="connsiteX7" fmla="*/ 30025 w 100992"/>
                  <a:gd name="connsiteY7" fmla="*/ 70742 h 523842"/>
                  <a:gd name="connsiteX8" fmla="*/ 51861 w 100992"/>
                  <a:gd name="connsiteY8" fmla="*/ 16151 h 523842"/>
                  <a:gd name="connsiteX9" fmla="*/ 100992 w 100992"/>
                  <a:gd name="connsiteY9" fmla="*/ 5233 h 52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992" h="523842">
                    <a:moveTo>
                      <a:pt x="100992" y="5233"/>
                    </a:moveTo>
                    <a:cubicBezTo>
                      <a:pt x="100992" y="5233"/>
                      <a:pt x="60050" y="54364"/>
                      <a:pt x="60050" y="114414"/>
                    </a:cubicBezTo>
                    <a:cubicBezTo>
                      <a:pt x="60050" y="114414"/>
                      <a:pt x="49132" y="204488"/>
                      <a:pt x="49132" y="229054"/>
                    </a:cubicBezTo>
                    <a:cubicBezTo>
                      <a:pt x="49132" y="250890"/>
                      <a:pt x="49132" y="523843"/>
                      <a:pt x="49132" y="523843"/>
                    </a:cubicBezTo>
                    <a:cubicBezTo>
                      <a:pt x="49132" y="523843"/>
                      <a:pt x="19107" y="507466"/>
                      <a:pt x="0" y="480170"/>
                    </a:cubicBezTo>
                    <a:cubicBezTo>
                      <a:pt x="0" y="480170"/>
                      <a:pt x="0" y="362801"/>
                      <a:pt x="16377" y="250890"/>
                    </a:cubicBezTo>
                    <a:cubicBezTo>
                      <a:pt x="16377" y="250890"/>
                      <a:pt x="35484" y="193570"/>
                      <a:pt x="24566" y="169004"/>
                    </a:cubicBezTo>
                    <a:cubicBezTo>
                      <a:pt x="24566" y="169004"/>
                      <a:pt x="-5459" y="130791"/>
                      <a:pt x="30025" y="70742"/>
                    </a:cubicBezTo>
                    <a:cubicBezTo>
                      <a:pt x="30025" y="70742"/>
                      <a:pt x="43672" y="40717"/>
                      <a:pt x="51861" y="16151"/>
                    </a:cubicBezTo>
                    <a:cubicBezTo>
                      <a:pt x="49132" y="16151"/>
                      <a:pt x="57320" y="-11144"/>
                      <a:pt x="100992" y="5233"/>
                    </a:cubicBezTo>
                    <a:close/>
                  </a:path>
                </a:pathLst>
              </a:custGeom>
              <a:solidFill>
                <a:srgbClr val="BEEFF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9" name="Полилиния: фигура 188">
                <a:extLst>
                  <a:ext uri="{FF2B5EF4-FFF2-40B4-BE49-F238E27FC236}">
                    <a16:creationId xmlns:a16="http://schemas.microsoft.com/office/drawing/2014/main" id="{5C88A7F3-2826-4F9B-8FCD-B09BC134E16A}"/>
                  </a:ext>
                </a:extLst>
              </p:cNvPr>
              <p:cNvSpPr/>
              <p:nvPr/>
            </p:nvSpPr>
            <p:spPr>
              <a:xfrm>
                <a:off x="7152459" y="4059060"/>
                <a:ext cx="113494" cy="531199"/>
              </a:xfrm>
              <a:custGeom>
                <a:avLst/>
                <a:gdLst>
                  <a:gd name="connsiteX0" fmla="*/ 50561 w 113494"/>
                  <a:gd name="connsiteY0" fmla="*/ 0 h 531199"/>
                  <a:gd name="connsiteX1" fmla="*/ 15077 w 113494"/>
                  <a:gd name="connsiteY1" fmla="*/ 141935 h 531199"/>
                  <a:gd name="connsiteX2" fmla="*/ 1429 w 113494"/>
                  <a:gd name="connsiteY2" fmla="*/ 264764 h 531199"/>
                  <a:gd name="connsiteX3" fmla="*/ 15077 w 113494"/>
                  <a:gd name="connsiteY3" fmla="*/ 524069 h 531199"/>
                  <a:gd name="connsiteX4" fmla="*/ 77856 w 113494"/>
                  <a:gd name="connsiteY4" fmla="*/ 513151 h 531199"/>
                  <a:gd name="connsiteX5" fmla="*/ 77856 w 113494"/>
                  <a:gd name="connsiteY5" fmla="*/ 278412 h 531199"/>
                  <a:gd name="connsiteX6" fmla="*/ 69668 w 113494"/>
                  <a:gd name="connsiteY6" fmla="*/ 161042 h 531199"/>
                  <a:gd name="connsiteX7" fmla="*/ 50561 w 113494"/>
                  <a:gd name="connsiteY7" fmla="*/ 0 h 53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494" h="531199">
                    <a:moveTo>
                      <a:pt x="50561" y="0"/>
                    </a:moveTo>
                    <a:cubicBezTo>
                      <a:pt x="50561" y="0"/>
                      <a:pt x="-4030" y="84615"/>
                      <a:pt x="15077" y="141935"/>
                    </a:cubicBezTo>
                    <a:cubicBezTo>
                      <a:pt x="23266" y="166501"/>
                      <a:pt x="-6759" y="180149"/>
                      <a:pt x="1429" y="264764"/>
                    </a:cubicBezTo>
                    <a:cubicBezTo>
                      <a:pt x="9618" y="349379"/>
                      <a:pt x="53290" y="343920"/>
                      <a:pt x="15077" y="524069"/>
                    </a:cubicBezTo>
                    <a:cubicBezTo>
                      <a:pt x="15077" y="524069"/>
                      <a:pt x="61479" y="545905"/>
                      <a:pt x="77856" y="513151"/>
                    </a:cubicBezTo>
                    <a:cubicBezTo>
                      <a:pt x="77856" y="513151"/>
                      <a:pt x="124258" y="335732"/>
                      <a:pt x="77856" y="278412"/>
                    </a:cubicBezTo>
                    <a:cubicBezTo>
                      <a:pt x="77856" y="278412"/>
                      <a:pt x="23266" y="226551"/>
                      <a:pt x="69668" y="161042"/>
                    </a:cubicBezTo>
                    <a:cubicBezTo>
                      <a:pt x="66938" y="158312"/>
                      <a:pt x="181578" y="46402"/>
                      <a:pt x="50561" y="0"/>
                    </a:cubicBezTo>
                    <a:close/>
                  </a:path>
                </a:pathLst>
              </a:custGeom>
              <a:solidFill>
                <a:srgbClr val="A5E4F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0" name="Полилиния: фигура 189">
                <a:extLst>
                  <a:ext uri="{FF2B5EF4-FFF2-40B4-BE49-F238E27FC236}">
                    <a16:creationId xmlns:a16="http://schemas.microsoft.com/office/drawing/2014/main" id="{2F5CD174-CDD6-428B-AA7D-21EE09B9576D}"/>
                  </a:ext>
                </a:extLst>
              </p:cNvPr>
              <p:cNvSpPr/>
              <p:nvPr/>
            </p:nvSpPr>
            <p:spPr>
              <a:xfrm>
                <a:off x="7086633" y="4053601"/>
                <a:ext cx="135493" cy="496773"/>
              </a:xfrm>
              <a:custGeom>
                <a:avLst/>
                <a:gdLst>
                  <a:gd name="connsiteX0" fmla="*/ 108198 w 135493"/>
                  <a:gd name="connsiteY0" fmla="*/ 0 h 496773"/>
                  <a:gd name="connsiteX1" fmla="*/ 135494 w 135493"/>
                  <a:gd name="connsiteY1" fmla="*/ 13648 h 496773"/>
                  <a:gd name="connsiteX2" fmla="*/ 53608 w 135493"/>
                  <a:gd name="connsiteY2" fmla="*/ 106451 h 496773"/>
                  <a:gd name="connsiteX3" fmla="*/ 18124 w 135493"/>
                  <a:gd name="connsiteY3" fmla="*/ 201985 h 496773"/>
                  <a:gd name="connsiteX4" fmla="*/ 12665 w 135493"/>
                  <a:gd name="connsiteY4" fmla="*/ 496774 h 496773"/>
                  <a:gd name="connsiteX5" fmla="*/ 1747 w 135493"/>
                  <a:gd name="connsiteY5" fmla="*/ 278412 h 496773"/>
                  <a:gd name="connsiteX6" fmla="*/ 23583 w 135493"/>
                  <a:gd name="connsiteY6" fmla="*/ 106451 h 496773"/>
                  <a:gd name="connsiteX7" fmla="*/ 108198 w 135493"/>
                  <a:gd name="connsiteY7" fmla="*/ 0 h 49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93" h="496773">
                    <a:moveTo>
                      <a:pt x="108198" y="0"/>
                    </a:moveTo>
                    <a:lnTo>
                      <a:pt x="135494" y="13648"/>
                    </a:lnTo>
                    <a:cubicBezTo>
                      <a:pt x="135494" y="13648"/>
                      <a:pt x="83633" y="73697"/>
                      <a:pt x="53608" y="106451"/>
                    </a:cubicBezTo>
                    <a:cubicBezTo>
                      <a:pt x="53608" y="106451"/>
                      <a:pt x="20854" y="150124"/>
                      <a:pt x="18124" y="201985"/>
                    </a:cubicBezTo>
                    <a:cubicBezTo>
                      <a:pt x="15395" y="253846"/>
                      <a:pt x="9935" y="352109"/>
                      <a:pt x="12665" y="496774"/>
                    </a:cubicBezTo>
                    <a:cubicBezTo>
                      <a:pt x="12665" y="496774"/>
                      <a:pt x="-3712" y="425806"/>
                      <a:pt x="1747" y="278412"/>
                    </a:cubicBezTo>
                    <a:cubicBezTo>
                      <a:pt x="1747" y="278412"/>
                      <a:pt x="-9171" y="150124"/>
                      <a:pt x="23583" y="106451"/>
                    </a:cubicBezTo>
                    <a:cubicBezTo>
                      <a:pt x="45419" y="81886"/>
                      <a:pt x="86362" y="35484"/>
                      <a:pt x="108198" y="0"/>
                    </a:cubicBezTo>
                    <a:close/>
                  </a:path>
                </a:pathLst>
              </a:custGeom>
              <a:solidFill>
                <a:srgbClr val="D7F7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1" name="Полилиния: фигура 190">
                <a:extLst>
                  <a:ext uri="{FF2B5EF4-FFF2-40B4-BE49-F238E27FC236}">
                    <a16:creationId xmlns:a16="http://schemas.microsoft.com/office/drawing/2014/main" id="{3FA9BDB2-43FF-42EC-94CD-2E69414047A5}"/>
                  </a:ext>
                </a:extLst>
              </p:cNvPr>
              <p:cNvSpPr/>
              <p:nvPr/>
            </p:nvSpPr>
            <p:spPr>
              <a:xfrm>
                <a:off x="7107487" y="3855255"/>
                <a:ext cx="141371" cy="100082"/>
              </a:xfrm>
              <a:custGeom>
                <a:avLst/>
                <a:gdLst>
                  <a:gd name="connsiteX0" fmla="*/ 27295 w 141371"/>
                  <a:gd name="connsiteY0" fmla="*/ 23656 h 100082"/>
                  <a:gd name="connsiteX1" fmla="*/ 54590 w 141371"/>
                  <a:gd name="connsiteY1" fmla="*/ 100083 h 100082"/>
                  <a:gd name="connsiteX2" fmla="*/ 49131 w 141371"/>
                  <a:gd name="connsiteY2" fmla="*/ 53681 h 100082"/>
                  <a:gd name="connsiteX3" fmla="*/ 68238 w 141371"/>
                  <a:gd name="connsiteY3" fmla="*/ 86435 h 100082"/>
                  <a:gd name="connsiteX4" fmla="*/ 60050 w 141371"/>
                  <a:gd name="connsiteY4" fmla="*/ 42763 h 100082"/>
                  <a:gd name="connsiteX5" fmla="*/ 84615 w 141371"/>
                  <a:gd name="connsiteY5" fmla="*/ 86435 h 100082"/>
                  <a:gd name="connsiteX6" fmla="*/ 79156 w 141371"/>
                  <a:gd name="connsiteY6" fmla="*/ 37303 h 100082"/>
                  <a:gd name="connsiteX7" fmla="*/ 103722 w 141371"/>
                  <a:gd name="connsiteY7" fmla="*/ 75517 h 100082"/>
                  <a:gd name="connsiteX8" fmla="*/ 100992 w 141371"/>
                  <a:gd name="connsiteY8" fmla="*/ 34574 h 100082"/>
                  <a:gd name="connsiteX9" fmla="*/ 122829 w 141371"/>
                  <a:gd name="connsiteY9" fmla="*/ 86435 h 100082"/>
                  <a:gd name="connsiteX10" fmla="*/ 120099 w 141371"/>
                  <a:gd name="connsiteY10" fmla="*/ 40033 h 100082"/>
                  <a:gd name="connsiteX11" fmla="*/ 139206 w 141371"/>
                  <a:gd name="connsiteY11" fmla="*/ 100083 h 100082"/>
                  <a:gd name="connsiteX12" fmla="*/ 98263 w 141371"/>
                  <a:gd name="connsiteY12" fmla="*/ 7279 h 100082"/>
                  <a:gd name="connsiteX13" fmla="*/ 30025 w 141371"/>
                  <a:gd name="connsiteY13" fmla="*/ 7279 h 100082"/>
                  <a:gd name="connsiteX14" fmla="*/ 0 w 141371"/>
                  <a:gd name="connsiteY14" fmla="*/ 37303 h 100082"/>
                  <a:gd name="connsiteX15" fmla="*/ 27295 w 141371"/>
                  <a:gd name="connsiteY15" fmla="*/ 23656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1371" h="100082">
                    <a:moveTo>
                      <a:pt x="27295" y="23656"/>
                    </a:moveTo>
                    <a:cubicBezTo>
                      <a:pt x="27295" y="23656"/>
                      <a:pt x="32754" y="75517"/>
                      <a:pt x="54590" y="100083"/>
                    </a:cubicBezTo>
                    <a:cubicBezTo>
                      <a:pt x="54590" y="100083"/>
                      <a:pt x="49131" y="70058"/>
                      <a:pt x="49131" y="53681"/>
                    </a:cubicBezTo>
                    <a:cubicBezTo>
                      <a:pt x="49131" y="53681"/>
                      <a:pt x="62779" y="64599"/>
                      <a:pt x="68238" y="86435"/>
                    </a:cubicBezTo>
                    <a:cubicBezTo>
                      <a:pt x="68238" y="86435"/>
                      <a:pt x="60050" y="50951"/>
                      <a:pt x="60050" y="42763"/>
                    </a:cubicBezTo>
                    <a:cubicBezTo>
                      <a:pt x="60050" y="42763"/>
                      <a:pt x="84615" y="64599"/>
                      <a:pt x="84615" y="86435"/>
                    </a:cubicBezTo>
                    <a:cubicBezTo>
                      <a:pt x="84615" y="86435"/>
                      <a:pt x="87345" y="56410"/>
                      <a:pt x="79156" y="37303"/>
                    </a:cubicBezTo>
                    <a:cubicBezTo>
                      <a:pt x="79156" y="37303"/>
                      <a:pt x="98263" y="50951"/>
                      <a:pt x="103722" y="75517"/>
                    </a:cubicBezTo>
                    <a:cubicBezTo>
                      <a:pt x="103722" y="75517"/>
                      <a:pt x="106452" y="48222"/>
                      <a:pt x="100992" y="34574"/>
                    </a:cubicBezTo>
                    <a:cubicBezTo>
                      <a:pt x="100992" y="34574"/>
                      <a:pt x="122829" y="56410"/>
                      <a:pt x="122829" y="86435"/>
                    </a:cubicBezTo>
                    <a:cubicBezTo>
                      <a:pt x="122829" y="86435"/>
                      <a:pt x="131017" y="48222"/>
                      <a:pt x="120099" y="40033"/>
                    </a:cubicBezTo>
                    <a:cubicBezTo>
                      <a:pt x="120099" y="40033"/>
                      <a:pt x="139206" y="67328"/>
                      <a:pt x="139206" y="100083"/>
                    </a:cubicBezTo>
                    <a:cubicBezTo>
                      <a:pt x="139206" y="100083"/>
                      <a:pt x="155583" y="29115"/>
                      <a:pt x="98263" y="7279"/>
                    </a:cubicBezTo>
                    <a:cubicBezTo>
                      <a:pt x="98263" y="7279"/>
                      <a:pt x="73697" y="-9098"/>
                      <a:pt x="30025" y="7279"/>
                    </a:cubicBezTo>
                    <a:cubicBezTo>
                      <a:pt x="30025" y="7279"/>
                      <a:pt x="5459" y="15467"/>
                      <a:pt x="0" y="37303"/>
                    </a:cubicBezTo>
                    <a:lnTo>
                      <a:pt x="27295" y="23656"/>
                    </a:lnTo>
                    <a:close/>
                  </a:path>
                </a:pathLst>
              </a:custGeom>
              <a:solidFill>
                <a:srgbClr val="4C260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2" name="Полилиния: фигура 191">
                <a:extLst>
                  <a:ext uri="{FF2B5EF4-FFF2-40B4-BE49-F238E27FC236}">
                    <a16:creationId xmlns:a16="http://schemas.microsoft.com/office/drawing/2014/main" id="{337CE0DD-260F-4ADE-8FBC-CBB05CBD52B9}"/>
                  </a:ext>
                </a:extLst>
              </p:cNvPr>
              <p:cNvSpPr/>
              <p:nvPr/>
            </p:nvSpPr>
            <p:spPr>
              <a:xfrm>
                <a:off x="7189373" y="4007199"/>
                <a:ext cx="27295" cy="23959"/>
              </a:xfrm>
              <a:custGeom>
                <a:avLst/>
                <a:gdLst>
                  <a:gd name="connsiteX0" fmla="*/ 0 w 27295"/>
                  <a:gd name="connsiteY0" fmla="*/ 0 h 23959"/>
                  <a:gd name="connsiteX1" fmla="*/ 27295 w 27295"/>
                  <a:gd name="connsiteY1" fmla="*/ 2730 h 23959"/>
                  <a:gd name="connsiteX2" fmla="*/ 24566 w 27295"/>
                  <a:gd name="connsiteY2" fmla="*/ 19107 h 23959"/>
                  <a:gd name="connsiteX3" fmla="*/ 2729 w 27295"/>
                  <a:gd name="connsiteY3" fmla="*/ 19107 h 23959"/>
                  <a:gd name="connsiteX4" fmla="*/ 0 w 27295"/>
                  <a:gd name="connsiteY4" fmla="*/ 0 h 23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" h="23959">
                    <a:moveTo>
                      <a:pt x="0" y="0"/>
                    </a:moveTo>
                    <a:cubicBezTo>
                      <a:pt x="0" y="0"/>
                      <a:pt x="13648" y="10918"/>
                      <a:pt x="27295" y="2730"/>
                    </a:cubicBezTo>
                    <a:cubicBezTo>
                      <a:pt x="27295" y="2730"/>
                      <a:pt x="24566" y="10918"/>
                      <a:pt x="24566" y="19107"/>
                    </a:cubicBezTo>
                    <a:cubicBezTo>
                      <a:pt x="24566" y="19107"/>
                      <a:pt x="13648" y="30025"/>
                      <a:pt x="2729" y="191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AAC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3" name="Полилиния: фигура 192">
                <a:extLst>
                  <a:ext uri="{FF2B5EF4-FFF2-40B4-BE49-F238E27FC236}">
                    <a16:creationId xmlns:a16="http://schemas.microsoft.com/office/drawing/2014/main" id="{E2CF8A49-5158-4261-B6E5-28E8DEE442FF}"/>
                  </a:ext>
                </a:extLst>
              </p:cNvPr>
              <p:cNvSpPr/>
              <p:nvPr/>
            </p:nvSpPr>
            <p:spPr>
              <a:xfrm>
                <a:off x="7066544" y="4015387"/>
                <a:ext cx="62779" cy="526798"/>
              </a:xfrm>
              <a:custGeom>
                <a:avLst/>
                <a:gdLst>
                  <a:gd name="connsiteX0" fmla="*/ 62779 w 62779"/>
                  <a:gd name="connsiteY0" fmla="*/ 5459 h 526798"/>
                  <a:gd name="connsiteX1" fmla="*/ 21836 w 62779"/>
                  <a:gd name="connsiteY1" fmla="*/ 122829 h 526798"/>
                  <a:gd name="connsiteX2" fmla="*/ 10918 w 62779"/>
                  <a:gd name="connsiteY2" fmla="*/ 232010 h 526798"/>
                  <a:gd name="connsiteX3" fmla="*/ 10918 w 62779"/>
                  <a:gd name="connsiteY3" fmla="*/ 526798 h 526798"/>
                  <a:gd name="connsiteX4" fmla="*/ 0 w 62779"/>
                  <a:gd name="connsiteY4" fmla="*/ 248387 h 526798"/>
                  <a:gd name="connsiteX5" fmla="*/ 10918 w 62779"/>
                  <a:gd name="connsiteY5" fmla="*/ 98263 h 526798"/>
                  <a:gd name="connsiteX6" fmla="*/ 40943 w 62779"/>
                  <a:gd name="connsiteY6" fmla="*/ 0 h 526798"/>
                  <a:gd name="connsiteX7" fmla="*/ 62779 w 62779"/>
                  <a:gd name="connsiteY7" fmla="*/ 5459 h 526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79" h="526798">
                    <a:moveTo>
                      <a:pt x="62779" y="5459"/>
                    </a:moveTo>
                    <a:cubicBezTo>
                      <a:pt x="62779" y="5459"/>
                      <a:pt x="21836" y="60050"/>
                      <a:pt x="21836" y="122829"/>
                    </a:cubicBezTo>
                    <a:cubicBezTo>
                      <a:pt x="21836" y="122829"/>
                      <a:pt x="10918" y="212903"/>
                      <a:pt x="10918" y="232010"/>
                    </a:cubicBezTo>
                    <a:cubicBezTo>
                      <a:pt x="10918" y="251116"/>
                      <a:pt x="10918" y="526798"/>
                      <a:pt x="10918" y="526798"/>
                    </a:cubicBezTo>
                    <a:cubicBezTo>
                      <a:pt x="10918" y="526798"/>
                      <a:pt x="0" y="281141"/>
                      <a:pt x="0" y="248387"/>
                    </a:cubicBezTo>
                    <a:cubicBezTo>
                      <a:pt x="0" y="215633"/>
                      <a:pt x="10918" y="120099"/>
                      <a:pt x="10918" y="98263"/>
                    </a:cubicBezTo>
                    <a:cubicBezTo>
                      <a:pt x="10918" y="98263"/>
                      <a:pt x="16377" y="35484"/>
                      <a:pt x="40943" y="0"/>
                    </a:cubicBezTo>
                    <a:lnTo>
                      <a:pt x="62779" y="5459"/>
                    </a:lnTo>
                    <a:close/>
                  </a:path>
                </a:pathLst>
              </a:custGeom>
              <a:solidFill>
                <a:srgbClr val="D7F7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" name="Рисунок 6">
              <a:extLst>
                <a:ext uri="{FF2B5EF4-FFF2-40B4-BE49-F238E27FC236}">
                  <a16:creationId xmlns:a16="http://schemas.microsoft.com/office/drawing/2014/main" id="{ECB0A3DD-5F64-4B91-8477-F8D8393D3D9B}"/>
                </a:ext>
              </a:extLst>
            </p:cNvPr>
            <p:cNvGrpSpPr/>
            <p:nvPr/>
          </p:nvGrpSpPr>
          <p:grpSpPr>
            <a:xfrm>
              <a:off x="6242227" y="4094544"/>
              <a:ext cx="2178161" cy="1703223"/>
              <a:chOff x="6242227" y="4094544"/>
              <a:chExt cx="2178161" cy="1703223"/>
            </a:xfrm>
          </p:grpSpPr>
          <p:grpSp>
            <p:nvGrpSpPr>
              <p:cNvPr id="143" name="Рисунок 6">
                <a:extLst>
                  <a:ext uri="{FF2B5EF4-FFF2-40B4-BE49-F238E27FC236}">
                    <a16:creationId xmlns:a16="http://schemas.microsoft.com/office/drawing/2014/main" id="{B25EE4BB-C3D9-4B6C-9846-FF664F2F93C4}"/>
                  </a:ext>
                </a:extLst>
              </p:cNvPr>
              <p:cNvGrpSpPr/>
              <p:nvPr/>
            </p:nvGrpSpPr>
            <p:grpSpPr>
              <a:xfrm>
                <a:off x="6242227" y="4291070"/>
                <a:ext cx="1476672" cy="1149129"/>
                <a:chOff x="6242227" y="4291070"/>
                <a:chExt cx="1476672" cy="1149129"/>
              </a:xfrm>
            </p:grpSpPr>
            <p:grpSp>
              <p:nvGrpSpPr>
                <p:cNvPr id="157" name="Рисунок 6">
                  <a:extLst>
                    <a:ext uri="{FF2B5EF4-FFF2-40B4-BE49-F238E27FC236}">
                      <a16:creationId xmlns:a16="http://schemas.microsoft.com/office/drawing/2014/main" id="{358D74F4-F2CE-4AB8-9387-44B4494823FB}"/>
                    </a:ext>
                  </a:extLst>
                </p:cNvPr>
                <p:cNvGrpSpPr/>
                <p:nvPr/>
              </p:nvGrpSpPr>
              <p:grpSpPr>
                <a:xfrm>
                  <a:off x="6242227" y="4291070"/>
                  <a:ext cx="816127" cy="772455"/>
                  <a:chOff x="6242227" y="4291070"/>
                  <a:chExt cx="816127" cy="772455"/>
                </a:xfrm>
              </p:grpSpPr>
              <p:grpSp>
                <p:nvGrpSpPr>
                  <p:cNvPr id="167" name="Рисунок 6">
                    <a:extLst>
                      <a:ext uri="{FF2B5EF4-FFF2-40B4-BE49-F238E27FC236}">
                        <a16:creationId xmlns:a16="http://schemas.microsoft.com/office/drawing/2014/main" id="{B652C1F6-4D97-4B71-BE98-97846DDC343E}"/>
                      </a:ext>
                    </a:extLst>
                  </p:cNvPr>
                  <p:cNvGrpSpPr/>
                  <p:nvPr/>
                </p:nvGrpSpPr>
                <p:grpSpPr>
                  <a:xfrm>
                    <a:off x="6250416" y="4291070"/>
                    <a:ext cx="807939" cy="766996"/>
                    <a:chOff x="6250416" y="4291070"/>
                    <a:chExt cx="807939" cy="766996"/>
                  </a:xfrm>
                </p:grpSpPr>
                <p:sp>
                  <p:nvSpPr>
                    <p:cNvPr id="172" name="Полилиния: фигура 171">
                      <a:extLst>
                        <a:ext uri="{FF2B5EF4-FFF2-40B4-BE49-F238E27FC236}">
                          <a16:creationId xmlns:a16="http://schemas.microsoft.com/office/drawing/2014/main" id="{84345805-F00B-47A2-8503-046DA78309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7313" y="4665014"/>
                      <a:ext cx="161042" cy="393051"/>
                    </a:xfrm>
                    <a:custGeom>
                      <a:avLst/>
                      <a:gdLst>
                        <a:gd name="connsiteX0" fmla="*/ 2730 w 161042"/>
                        <a:gd name="connsiteY0" fmla="*/ 92804 h 393051"/>
                        <a:gd name="connsiteX1" fmla="*/ 0 w 161042"/>
                        <a:gd name="connsiteY1" fmla="*/ 245657 h 393051"/>
                        <a:gd name="connsiteX2" fmla="*/ 0 w 161042"/>
                        <a:gd name="connsiteY2" fmla="*/ 245657 h 393051"/>
                        <a:gd name="connsiteX3" fmla="*/ 0 w 161042"/>
                        <a:gd name="connsiteY3" fmla="*/ 393052 h 393051"/>
                        <a:gd name="connsiteX4" fmla="*/ 161042 w 161042"/>
                        <a:gd name="connsiteY4" fmla="*/ 300248 h 393051"/>
                        <a:gd name="connsiteX5" fmla="*/ 161042 w 161042"/>
                        <a:gd name="connsiteY5" fmla="*/ 152853 h 393051"/>
                        <a:gd name="connsiteX6" fmla="*/ 161042 w 161042"/>
                        <a:gd name="connsiteY6" fmla="*/ 0 h 393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61042" h="393051">
                          <a:moveTo>
                            <a:pt x="2730" y="92804"/>
                          </a:moveTo>
                          <a:lnTo>
                            <a:pt x="0" y="245657"/>
                          </a:lnTo>
                          <a:lnTo>
                            <a:pt x="0" y="245657"/>
                          </a:lnTo>
                          <a:lnTo>
                            <a:pt x="0" y="393052"/>
                          </a:lnTo>
                          <a:lnTo>
                            <a:pt x="161042" y="300248"/>
                          </a:lnTo>
                          <a:lnTo>
                            <a:pt x="161042" y="152853"/>
                          </a:lnTo>
                          <a:lnTo>
                            <a:pt x="161042" y="0"/>
                          </a:lnTo>
                          <a:close/>
                        </a:path>
                      </a:pathLst>
                    </a:custGeom>
                    <a:solidFill>
                      <a:srgbClr val="F0F7FC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73" name="Полилиния: фигура 172">
                      <a:extLst>
                        <a:ext uri="{FF2B5EF4-FFF2-40B4-BE49-F238E27FC236}">
                          <a16:creationId xmlns:a16="http://schemas.microsoft.com/office/drawing/2014/main" id="{9A1C250C-5933-43D4-841F-287112BF6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3146" y="4291070"/>
                      <a:ext cx="805209" cy="466748"/>
                    </a:xfrm>
                    <a:custGeom>
                      <a:avLst/>
                      <a:gdLst>
                        <a:gd name="connsiteX0" fmla="*/ 0 w 805209"/>
                        <a:gd name="connsiteY0" fmla="*/ 92804 h 466748"/>
                        <a:gd name="connsiteX1" fmla="*/ 158312 w 805209"/>
                        <a:gd name="connsiteY1" fmla="*/ 0 h 466748"/>
                        <a:gd name="connsiteX2" fmla="*/ 805210 w 805209"/>
                        <a:gd name="connsiteY2" fmla="*/ 373945 h 466748"/>
                        <a:gd name="connsiteX3" fmla="*/ 646897 w 805209"/>
                        <a:gd name="connsiteY3" fmla="*/ 466749 h 466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5209" h="466748">
                          <a:moveTo>
                            <a:pt x="0" y="92804"/>
                          </a:moveTo>
                          <a:lnTo>
                            <a:pt x="158312" y="0"/>
                          </a:lnTo>
                          <a:lnTo>
                            <a:pt x="805210" y="373945"/>
                          </a:lnTo>
                          <a:lnTo>
                            <a:pt x="646897" y="466749"/>
                          </a:lnTo>
                          <a:close/>
                        </a:path>
                      </a:pathLst>
                    </a:custGeom>
                    <a:solidFill>
                      <a:srgbClr val="F9FFFF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74" name="Полилиния: фигура 173">
                      <a:extLst>
                        <a:ext uri="{FF2B5EF4-FFF2-40B4-BE49-F238E27FC236}">
                          <a16:creationId xmlns:a16="http://schemas.microsoft.com/office/drawing/2014/main" id="{701DD25E-7435-4395-BE94-942D5E68A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50416" y="4383873"/>
                      <a:ext cx="649626" cy="674192"/>
                    </a:xfrm>
                    <a:custGeom>
                      <a:avLst/>
                      <a:gdLst>
                        <a:gd name="connsiteX0" fmla="*/ 649627 w 649626"/>
                        <a:gd name="connsiteY0" fmla="*/ 373945 h 674192"/>
                        <a:gd name="connsiteX1" fmla="*/ 646897 w 649626"/>
                        <a:gd name="connsiteY1" fmla="*/ 485855 h 674192"/>
                        <a:gd name="connsiteX2" fmla="*/ 646897 w 649626"/>
                        <a:gd name="connsiteY2" fmla="*/ 518610 h 674192"/>
                        <a:gd name="connsiteX3" fmla="*/ 646897 w 649626"/>
                        <a:gd name="connsiteY3" fmla="*/ 526798 h 674192"/>
                        <a:gd name="connsiteX4" fmla="*/ 646897 w 649626"/>
                        <a:gd name="connsiteY4" fmla="*/ 666004 h 674192"/>
                        <a:gd name="connsiteX5" fmla="*/ 646897 w 649626"/>
                        <a:gd name="connsiteY5" fmla="*/ 674193 h 674192"/>
                        <a:gd name="connsiteX6" fmla="*/ 0 w 649626"/>
                        <a:gd name="connsiteY6" fmla="*/ 300248 h 674192"/>
                        <a:gd name="connsiteX7" fmla="*/ 2730 w 649626"/>
                        <a:gd name="connsiteY7" fmla="*/ 152853 h 674192"/>
                        <a:gd name="connsiteX8" fmla="*/ 2730 w 649626"/>
                        <a:gd name="connsiteY8" fmla="*/ 147394 h 674192"/>
                        <a:gd name="connsiteX9" fmla="*/ 2730 w 649626"/>
                        <a:gd name="connsiteY9" fmla="*/ 0 h 674192"/>
                        <a:gd name="connsiteX10" fmla="*/ 8189 w 649626"/>
                        <a:gd name="connsiteY10" fmla="*/ 5459 h 674192"/>
                        <a:gd name="connsiteX11" fmla="*/ 133747 w 649626"/>
                        <a:gd name="connsiteY11" fmla="*/ 76427 h 674192"/>
                        <a:gd name="connsiteX12" fmla="*/ 136476 w 649626"/>
                        <a:gd name="connsiteY12" fmla="*/ 79156 h 674192"/>
                        <a:gd name="connsiteX13" fmla="*/ 163771 w 649626"/>
                        <a:gd name="connsiteY13" fmla="*/ 95533 h 674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49626" h="674192">
                          <a:moveTo>
                            <a:pt x="649627" y="373945"/>
                          </a:moveTo>
                          <a:lnTo>
                            <a:pt x="646897" y="485855"/>
                          </a:lnTo>
                          <a:lnTo>
                            <a:pt x="646897" y="518610"/>
                          </a:lnTo>
                          <a:lnTo>
                            <a:pt x="646897" y="526798"/>
                          </a:lnTo>
                          <a:lnTo>
                            <a:pt x="646897" y="666004"/>
                          </a:lnTo>
                          <a:lnTo>
                            <a:pt x="646897" y="674193"/>
                          </a:lnTo>
                          <a:lnTo>
                            <a:pt x="0" y="300248"/>
                          </a:lnTo>
                          <a:lnTo>
                            <a:pt x="2730" y="152853"/>
                          </a:lnTo>
                          <a:lnTo>
                            <a:pt x="2730" y="147394"/>
                          </a:lnTo>
                          <a:lnTo>
                            <a:pt x="2730" y="0"/>
                          </a:lnTo>
                          <a:lnTo>
                            <a:pt x="8189" y="5459"/>
                          </a:lnTo>
                          <a:lnTo>
                            <a:pt x="133747" y="76427"/>
                          </a:lnTo>
                          <a:lnTo>
                            <a:pt x="136476" y="79156"/>
                          </a:lnTo>
                          <a:lnTo>
                            <a:pt x="163771" y="95533"/>
                          </a:lnTo>
                          <a:close/>
                        </a:path>
                      </a:pathLst>
                    </a:custGeom>
                    <a:solidFill>
                      <a:srgbClr val="DEECEF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68" name="Полилиния: фигура 167">
                    <a:extLst>
                      <a:ext uri="{FF2B5EF4-FFF2-40B4-BE49-F238E27FC236}">
                        <a16:creationId xmlns:a16="http://schemas.microsoft.com/office/drawing/2014/main" id="{D4C46EC7-AD65-426B-A487-12F8E4C1ABB9}"/>
                      </a:ext>
                    </a:extLst>
                  </p:cNvPr>
                  <p:cNvSpPr/>
                  <p:nvPr/>
                </p:nvSpPr>
                <p:spPr>
                  <a:xfrm>
                    <a:off x="6247686" y="4386603"/>
                    <a:ext cx="646897" cy="674192"/>
                  </a:xfrm>
                  <a:custGeom>
                    <a:avLst/>
                    <a:gdLst>
                      <a:gd name="connsiteX0" fmla="*/ 646897 w 646897"/>
                      <a:gd name="connsiteY0" fmla="*/ 373945 h 674192"/>
                      <a:gd name="connsiteX1" fmla="*/ 646897 w 646897"/>
                      <a:gd name="connsiteY1" fmla="*/ 485855 h 674192"/>
                      <a:gd name="connsiteX2" fmla="*/ 646897 w 646897"/>
                      <a:gd name="connsiteY2" fmla="*/ 518610 h 674192"/>
                      <a:gd name="connsiteX3" fmla="*/ 646897 w 646897"/>
                      <a:gd name="connsiteY3" fmla="*/ 524069 h 674192"/>
                      <a:gd name="connsiteX4" fmla="*/ 646897 w 646897"/>
                      <a:gd name="connsiteY4" fmla="*/ 666004 h 674192"/>
                      <a:gd name="connsiteX5" fmla="*/ 646897 w 646897"/>
                      <a:gd name="connsiteY5" fmla="*/ 674193 h 674192"/>
                      <a:gd name="connsiteX6" fmla="*/ 0 w 646897"/>
                      <a:gd name="connsiteY6" fmla="*/ 300248 h 674192"/>
                      <a:gd name="connsiteX7" fmla="*/ 0 w 646897"/>
                      <a:gd name="connsiteY7" fmla="*/ 152853 h 674192"/>
                      <a:gd name="connsiteX8" fmla="*/ 0 w 646897"/>
                      <a:gd name="connsiteY8" fmla="*/ 147394 h 674192"/>
                      <a:gd name="connsiteX9" fmla="*/ 0 w 646897"/>
                      <a:gd name="connsiteY9" fmla="*/ 0 h 674192"/>
                      <a:gd name="connsiteX10" fmla="*/ 8189 w 646897"/>
                      <a:gd name="connsiteY10" fmla="*/ 2729 h 674192"/>
                      <a:gd name="connsiteX11" fmla="*/ 131017 w 646897"/>
                      <a:gd name="connsiteY11" fmla="*/ 76427 h 674192"/>
                      <a:gd name="connsiteX12" fmla="*/ 136476 w 646897"/>
                      <a:gd name="connsiteY12" fmla="*/ 76427 h 674192"/>
                      <a:gd name="connsiteX13" fmla="*/ 163771 w 646897"/>
                      <a:gd name="connsiteY13" fmla="*/ 92804 h 674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46897" h="674192">
                        <a:moveTo>
                          <a:pt x="646897" y="373945"/>
                        </a:moveTo>
                        <a:lnTo>
                          <a:pt x="646897" y="485855"/>
                        </a:lnTo>
                        <a:lnTo>
                          <a:pt x="646897" y="518610"/>
                        </a:lnTo>
                        <a:lnTo>
                          <a:pt x="646897" y="524069"/>
                        </a:lnTo>
                        <a:lnTo>
                          <a:pt x="646897" y="666004"/>
                        </a:lnTo>
                        <a:lnTo>
                          <a:pt x="646897" y="674193"/>
                        </a:lnTo>
                        <a:lnTo>
                          <a:pt x="0" y="300248"/>
                        </a:lnTo>
                        <a:lnTo>
                          <a:pt x="0" y="152853"/>
                        </a:lnTo>
                        <a:lnTo>
                          <a:pt x="0" y="147394"/>
                        </a:lnTo>
                        <a:lnTo>
                          <a:pt x="0" y="0"/>
                        </a:lnTo>
                        <a:lnTo>
                          <a:pt x="8189" y="2729"/>
                        </a:lnTo>
                        <a:lnTo>
                          <a:pt x="131017" y="76427"/>
                        </a:lnTo>
                        <a:lnTo>
                          <a:pt x="136476" y="76427"/>
                        </a:lnTo>
                        <a:lnTo>
                          <a:pt x="163771" y="92804"/>
                        </a:lnTo>
                        <a:close/>
                      </a:path>
                    </a:pathLst>
                  </a:custGeom>
                  <a:solidFill>
                    <a:srgbClr val="E2D6B7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69" name="Полилиния: фигура 168">
                    <a:extLst>
                      <a:ext uri="{FF2B5EF4-FFF2-40B4-BE49-F238E27FC236}">
                        <a16:creationId xmlns:a16="http://schemas.microsoft.com/office/drawing/2014/main" id="{7CBC05D2-FBBE-4329-8E0C-1192771D6749}"/>
                      </a:ext>
                    </a:extLst>
                  </p:cNvPr>
                  <p:cNvSpPr/>
                  <p:nvPr/>
                </p:nvSpPr>
                <p:spPr>
                  <a:xfrm>
                    <a:off x="6242227" y="4389332"/>
                    <a:ext cx="646897" cy="674192"/>
                  </a:xfrm>
                  <a:custGeom>
                    <a:avLst/>
                    <a:gdLst>
                      <a:gd name="connsiteX0" fmla="*/ 646897 w 646897"/>
                      <a:gd name="connsiteY0" fmla="*/ 373945 h 674192"/>
                      <a:gd name="connsiteX1" fmla="*/ 646897 w 646897"/>
                      <a:gd name="connsiteY1" fmla="*/ 485855 h 674192"/>
                      <a:gd name="connsiteX2" fmla="*/ 646897 w 646897"/>
                      <a:gd name="connsiteY2" fmla="*/ 518610 h 674192"/>
                      <a:gd name="connsiteX3" fmla="*/ 646897 w 646897"/>
                      <a:gd name="connsiteY3" fmla="*/ 526798 h 674192"/>
                      <a:gd name="connsiteX4" fmla="*/ 646897 w 646897"/>
                      <a:gd name="connsiteY4" fmla="*/ 666004 h 674192"/>
                      <a:gd name="connsiteX5" fmla="*/ 646897 w 646897"/>
                      <a:gd name="connsiteY5" fmla="*/ 674193 h 674192"/>
                      <a:gd name="connsiteX6" fmla="*/ 0 w 646897"/>
                      <a:gd name="connsiteY6" fmla="*/ 300248 h 674192"/>
                      <a:gd name="connsiteX7" fmla="*/ 0 w 646897"/>
                      <a:gd name="connsiteY7" fmla="*/ 152853 h 674192"/>
                      <a:gd name="connsiteX8" fmla="*/ 0 w 646897"/>
                      <a:gd name="connsiteY8" fmla="*/ 147394 h 674192"/>
                      <a:gd name="connsiteX9" fmla="*/ 0 w 646897"/>
                      <a:gd name="connsiteY9" fmla="*/ 0 h 674192"/>
                      <a:gd name="connsiteX10" fmla="*/ 8189 w 646897"/>
                      <a:gd name="connsiteY10" fmla="*/ 5459 h 674192"/>
                      <a:gd name="connsiteX11" fmla="*/ 131017 w 646897"/>
                      <a:gd name="connsiteY11" fmla="*/ 76427 h 674192"/>
                      <a:gd name="connsiteX12" fmla="*/ 136476 w 646897"/>
                      <a:gd name="connsiteY12" fmla="*/ 79156 h 674192"/>
                      <a:gd name="connsiteX13" fmla="*/ 163771 w 646897"/>
                      <a:gd name="connsiteY13" fmla="*/ 95533 h 674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46897" h="674192">
                        <a:moveTo>
                          <a:pt x="646897" y="373945"/>
                        </a:moveTo>
                        <a:lnTo>
                          <a:pt x="646897" y="485855"/>
                        </a:lnTo>
                        <a:lnTo>
                          <a:pt x="646897" y="518610"/>
                        </a:lnTo>
                        <a:lnTo>
                          <a:pt x="646897" y="526798"/>
                        </a:lnTo>
                        <a:lnTo>
                          <a:pt x="646897" y="666004"/>
                        </a:lnTo>
                        <a:lnTo>
                          <a:pt x="646897" y="674193"/>
                        </a:lnTo>
                        <a:lnTo>
                          <a:pt x="0" y="300248"/>
                        </a:lnTo>
                        <a:lnTo>
                          <a:pt x="0" y="152853"/>
                        </a:lnTo>
                        <a:lnTo>
                          <a:pt x="0" y="147394"/>
                        </a:lnTo>
                        <a:lnTo>
                          <a:pt x="0" y="0"/>
                        </a:lnTo>
                        <a:lnTo>
                          <a:pt x="8189" y="5459"/>
                        </a:lnTo>
                        <a:lnTo>
                          <a:pt x="131017" y="76427"/>
                        </a:lnTo>
                        <a:lnTo>
                          <a:pt x="136476" y="79156"/>
                        </a:lnTo>
                        <a:lnTo>
                          <a:pt x="163771" y="95533"/>
                        </a:lnTo>
                        <a:close/>
                      </a:path>
                    </a:pathLst>
                  </a:custGeom>
                  <a:solidFill>
                    <a:srgbClr val="DEECEF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70" name="Полилиния: фигура 169">
                    <a:extLst>
                      <a:ext uri="{FF2B5EF4-FFF2-40B4-BE49-F238E27FC236}">
                        <a16:creationId xmlns:a16="http://schemas.microsoft.com/office/drawing/2014/main" id="{69AE3D22-150E-4859-9A94-F53010421E14}"/>
                      </a:ext>
                    </a:extLst>
                  </p:cNvPr>
                  <p:cNvSpPr/>
                  <p:nvPr/>
                </p:nvSpPr>
                <p:spPr>
                  <a:xfrm>
                    <a:off x="6889125" y="4760548"/>
                    <a:ext cx="5459" cy="302977"/>
                  </a:xfrm>
                  <a:custGeom>
                    <a:avLst/>
                    <a:gdLst>
                      <a:gd name="connsiteX0" fmla="*/ 5459 w 5459"/>
                      <a:gd name="connsiteY0" fmla="*/ 300248 h 302977"/>
                      <a:gd name="connsiteX1" fmla="*/ 0 w 5459"/>
                      <a:gd name="connsiteY1" fmla="*/ 302977 h 302977"/>
                      <a:gd name="connsiteX2" fmla="*/ 0 w 5459"/>
                      <a:gd name="connsiteY2" fmla="*/ 2730 h 302977"/>
                      <a:gd name="connsiteX3" fmla="*/ 5459 w 5459"/>
                      <a:gd name="connsiteY3" fmla="*/ 0 h 302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9" h="302977">
                        <a:moveTo>
                          <a:pt x="5459" y="300248"/>
                        </a:moveTo>
                        <a:lnTo>
                          <a:pt x="0" y="302977"/>
                        </a:lnTo>
                        <a:lnTo>
                          <a:pt x="0" y="2730"/>
                        </a:lnTo>
                        <a:lnTo>
                          <a:pt x="5459" y="0"/>
                        </a:lnTo>
                        <a:close/>
                      </a:path>
                    </a:pathLst>
                  </a:custGeom>
                  <a:solidFill>
                    <a:srgbClr val="B2CBD3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71" name="Полилиния: фигура 170">
                    <a:extLst>
                      <a:ext uri="{FF2B5EF4-FFF2-40B4-BE49-F238E27FC236}">
                        <a16:creationId xmlns:a16="http://schemas.microsoft.com/office/drawing/2014/main" id="{35458E72-1D83-4F27-A8D0-A9F76D9C858B}"/>
                      </a:ext>
                    </a:extLst>
                  </p:cNvPr>
                  <p:cNvSpPr/>
                  <p:nvPr/>
                </p:nvSpPr>
                <p:spPr>
                  <a:xfrm>
                    <a:off x="6242227" y="4386603"/>
                    <a:ext cx="652356" cy="376674"/>
                  </a:xfrm>
                  <a:custGeom>
                    <a:avLst/>
                    <a:gdLst>
                      <a:gd name="connsiteX0" fmla="*/ 0 w 652356"/>
                      <a:gd name="connsiteY0" fmla="*/ 2729 h 376674"/>
                      <a:gd name="connsiteX1" fmla="*/ 5459 w 652356"/>
                      <a:gd name="connsiteY1" fmla="*/ 0 h 376674"/>
                      <a:gd name="connsiteX2" fmla="*/ 652356 w 652356"/>
                      <a:gd name="connsiteY2" fmla="*/ 373945 h 376674"/>
                      <a:gd name="connsiteX3" fmla="*/ 646897 w 652356"/>
                      <a:gd name="connsiteY3" fmla="*/ 376674 h 37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2356" h="376674">
                        <a:moveTo>
                          <a:pt x="0" y="2729"/>
                        </a:moveTo>
                        <a:lnTo>
                          <a:pt x="5459" y="0"/>
                        </a:lnTo>
                        <a:lnTo>
                          <a:pt x="652356" y="373945"/>
                        </a:lnTo>
                        <a:lnTo>
                          <a:pt x="646897" y="376674"/>
                        </a:lnTo>
                        <a:close/>
                      </a:path>
                    </a:pathLst>
                  </a:custGeom>
                  <a:solidFill>
                    <a:srgbClr val="C4D8E1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8" name="Рисунок 6">
                  <a:extLst>
                    <a:ext uri="{FF2B5EF4-FFF2-40B4-BE49-F238E27FC236}">
                      <a16:creationId xmlns:a16="http://schemas.microsoft.com/office/drawing/2014/main" id="{5945B96B-214B-4140-AB42-CE625B001F92}"/>
                    </a:ext>
                  </a:extLst>
                </p:cNvPr>
                <p:cNvGrpSpPr/>
                <p:nvPr/>
              </p:nvGrpSpPr>
              <p:grpSpPr>
                <a:xfrm>
                  <a:off x="6902772" y="4667744"/>
                  <a:ext cx="816127" cy="772455"/>
                  <a:chOff x="6902772" y="4667744"/>
                  <a:chExt cx="816127" cy="772455"/>
                </a:xfrm>
              </p:grpSpPr>
              <p:grpSp>
                <p:nvGrpSpPr>
                  <p:cNvPr id="159" name="Рисунок 6">
                    <a:extLst>
                      <a:ext uri="{FF2B5EF4-FFF2-40B4-BE49-F238E27FC236}">
                        <a16:creationId xmlns:a16="http://schemas.microsoft.com/office/drawing/2014/main" id="{B7FFB01C-8B68-44BB-A57C-AF0EDFDA76AF}"/>
                      </a:ext>
                    </a:extLst>
                  </p:cNvPr>
                  <p:cNvGrpSpPr/>
                  <p:nvPr/>
                </p:nvGrpSpPr>
                <p:grpSpPr>
                  <a:xfrm>
                    <a:off x="6913691" y="4667744"/>
                    <a:ext cx="805209" cy="766996"/>
                    <a:chOff x="6913691" y="4667744"/>
                    <a:chExt cx="805209" cy="766996"/>
                  </a:xfrm>
                </p:grpSpPr>
                <p:sp>
                  <p:nvSpPr>
                    <p:cNvPr id="164" name="Полилиния: фигура 163">
                      <a:extLst>
                        <a:ext uri="{FF2B5EF4-FFF2-40B4-BE49-F238E27FC236}">
                          <a16:creationId xmlns:a16="http://schemas.microsoft.com/office/drawing/2014/main" id="{AAB84242-E7C7-491D-8554-C8EA91B0A8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7858" y="5041689"/>
                      <a:ext cx="161042" cy="393051"/>
                    </a:xfrm>
                    <a:custGeom>
                      <a:avLst/>
                      <a:gdLst>
                        <a:gd name="connsiteX0" fmla="*/ 2729 w 161042"/>
                        <a:gd name="connsiteY0" fmla="*/ 92804 h 393051"/>
                        <a:gd name="connsiteX1" fmla="*/ 2729 w 161042"/>
                        <a:gd name="connsiteY1" fmla="*/ 245657 h 393051"/>
                        <a:gd name="connsiteX2" fmla="*/ 2729 w 161042"/>
                        <a:gd name="connsiteY2" fmla="*/ 245657 h 393051"/>
                        <a:gd name="connsiteX3" fmla="*/ 0 w 161042"/>
                        <a:gd name="connsiteY3" fmla="*/ 393052 h 393051"/>
                        <a:gd name="connsiteX4" fmla="*/ 161042 w 161042"/>
                        <a:gd name="connsiteY4" fmla="*/ 300248 h 393051"/>
                        <a:gd name="connsiteX5" fmla="*/ 161042 w 161042"/>
                        <a:gd name="connsiteY5" fmla="*/ 152853 h 393051"/>
                        <a:gd name="connsiteX6" fmla="*/ 161042 w 161042"/>
                        <a:gd name="connsiteY6" fmla="*/ 0 h 393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61042" h="393051">
                          <a:moveTo>
                            <a:pt x="2729" y="92804"/>
                          </a:moveTo>
                          <a:lnTo>
                            <a:pt x="2729" y="245657"/>
                          </a:lnTo>
                          <a:lnTo>
                            <a:pt x="2729" y="245657"/>
                          </a:lnTo>
                          <a:lnTo>
                            <a:pt x="0" y="393052"/>
                          </a:lnTo>
                          <a:lnTo>
                            <a:pt x="161042" y="300248"/>
                          </a:lnTo>
                          <a:lnTo>
                            <a:pt x="161042" y="152853"/>
                          </a:lnTo>
                          <a:lnTo>
                            <a:pt x="161042" y="0"/>
                          </a:lnTo>
                          <a:close/>
                        </a:path>
                      </a:pathLst>
                    </a:custGeom>
                    <a:solidFill>
                      <a:srgbClr val="F0F7FC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65" name="Полилиния: фигура 164">
                      <a:extLst>
                        <a:ext uri="{FF2B5EF4-FFF2-40B4-BE49-F238E27FC236}">
                          <a16:creationId xmlns:a16="http://schemas.microsoft.com/office/drawing/2014/main" id="{EABE5ABB-B77F-447A-856A-6A1953E848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3691" y="4667744"/>
                      <a:ext cx="805209" cy="466748"/>
                    </a:xfrm>
                    <a:custGeom>
                      <a:avLst/>
                      <a:gdLst>
                        <a:gd name="connsiteX0" fmla="*/ 0 w 805209"/>
                        <a:gd name="connsiteY0" fmla="*/ 92804 h 466748"/>
                        <a:gd name="connsiteX1" fmla="*/ 158312 w 805209"/>
                        <a:gd name="connsiteY1" fmla="*/ 0 h 466748"/>
                        <a:gd name="connsiteX2" fmla="*/ 805210 w 805209"/>
                        <a:gd name="connsiteY2" fmla="*/ 373945 h 466748"/>
                        <a:gd name="connsiteX3" fmla="*/ 646897 w 805209"/>
                        <a:gd name="connsiteY3" fmla="*/ 466749 h 4667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5209" h="466748">
                          <a:moveTo>
                            <a:pt x="0" y="92804"/>
                          </a:moveTo>
                          <a:lnTo>
                            <a:pt x="158312" y="0"/>
                          </a:lnTo>
                          <a:lnTo>
                            <a:pt x="805210" y="373945"/>
                          </a:lnTo>
                          <a:lnTo>
                            <a:pt x="646897" y="466749"/>
                          </a:lnTo>
                          <a:close/>
                        </a:path>
                      </a:pathLst>
                    </a:custGeom>
                    <a:solidFill>
                      <a:srgbClr val="F9FFFF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66" name="Полилиния: фигура 165">
                      <a:extLst>
                        <a:ext uri="{FF2B5EF4-FFF2-40B4-BE49-F238E27FC236}">
                          <a16:creationId xmlns:a16="http://schemas.microsoft.com/office/drawing/2014/main" id="{3AD522D0-1FCC-4E65-8830-3EE4FCAA0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3691" y="4760548"/>
                      <a:ext cx="646897" cy="674192"/>
                    </a:xfrm>
                    <a:custGeom>
                      <a:avLst/>
                      <a:gdLst>
                        <a:gd name="connsiteX0" fmla="*/ 646897 w 646897"/>
                        <a:gd name="connsiteY0" fmla="*/ 373945 h 674192"/>
                        <a:gd name="connsiteX1" fmla="*/ 646897 w 646897"/>
                        <a:gd name="connsiteY1" fmla="*/ 485856 h 674192"/>
                        <a:gd name="connsiteX2" fmla="*/ 646897 w 646897"/>
                        <a:gd name="connsiteY2" fmla="*/ 518610 h 674192"/>
                        <a:gd name="connsiteX3" fmla="*/ 646897 w 646897"/>
                        <a:gd name="connsiteY3" fmla="*/ 526798 h 674192"/>
                        <a:gd name="connsiteX4" fmla="*/ 644168 w 646897"/>
                        <a:gd name="connsiteY4" fmla="*/ 666004 h 674192"/>
                        <a:gd name="connsiteX5" fmla="*/ 644168 w 646897"/>
                        <a:gd name="connsiteY5" fmla="*/ 674193 h 674192"/>
                        <a:gd name="connsiteX6" fmla="*/ 0 w 646897"/>
                        <a:gd name="connsiteY6" fmla="*/ 300248 h 674192"/>
                        <a:gd name="connsiteX7" fmla="*/ 0 w 646897"/>
                        <a:gd name="connsiteY7" fmla="*/ 152853 h 674192"/>
                        <a:gd name="connsiteX8" fmla="*/ 0 w 646897"/>
                        <a:gd name="connsiteY8" fmla="*/ 147394 h 674192"/>
                        <a:gd name="connsiteX9" fmla="*/ 0 w 646897"/>
                        <a:gd name="connsiteY9" fmla="*/ 0 h 674192"/>
                        <a:gd name="connsiteX10" fmla="*/ 5459 w 646897"/>
                        <a:gd name="connsiteY10" fmla="*/ 5459 h 674192"/>
                        <a:gd name="connsiteX11" fmla="*/ 131017 w 646897"/>
                        <a:gd name="connsiteY11" fmla="*/ 76427 h 674192"/>
                        <a:gd name="connsiteX12" fmla="*/ 133747 w 646897"/>
                        <a:gd name="connsiteY12" fmla="*/ 79156 h 674192"/>
                        <a:gd name="connsiteX13" fmla="*/ 161042 w 646897"/>
                        <a:gd name="connsiteY13" fmla="*/ 95533 h 674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646897" h="674192">
                          <a:moveTo>
                            <a:pt x="646897" y="373945"/>
                          </a:moveTo>
                          <a:lnTo>
                            <a:pt x="646897" y="485856"/>
                          </a:lnTo>
                          <a:lnTo>
                            <a:pt x="646897" y="518610"/>
                          </a:lnTo>
                          <a:lnTo>
                            <a:pt x="646897" y="526798"/>
                          </a:lnTo>
                          <a:lnTo>
                            <a:pt x="644168" y="666004"/>
                          </a:lnTo>
                          <a:lnTo>
                            <a:pt x="644168" y="674193"/>
                          </a:lnTo>
                          <a:lnTo>
                            <a:pt x="0" y="300248"/>
                          </a:lnTo>
                          <a:lnTo>
                            <a:pt x="0" y="152853"/>
                          </a:lnTo>
                          <a:lnTo>
                            <a:pt x="0" y="147394"/>
                          </a:lnTo>
                          <a:lnTo>
                            <a:pt x="0" y="0"/>
                          </a:lnTo>
                          <a:lnTo>
                            <a:pt x="5459" y="5459"/>
                          </a:lnTo>
                          <a:lnTo>
                            <a:pt x="131017" y="76427"/>
                          </a:lnTo>
                          <a:lnTo>
                            <a:pt x="133747" y="79156"/>
                          </a:lnTo>
                          <a:lnTo>
                            <a:pt x="161042" y="95533"/>
                          </a:lnTo>
                          <a:close/>
                        </a:path>
                      </a:pathLst>
                    </a:custGeom>
                    <a:solidFill>
                      <a:srgbClr val="DEECEF"/>
                    </a:solidFill>
                    <a:ln w="27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60" name="Полилиния: фигура 159">
                    <a:extLst>
                      <a:ext uri="{FF2B5EF4-FFF2-40B4-BE49-F238E27FC236}">
                        <a16:creationId xmlns:a16="http://schemas.microsoft.com/office/drawing/2014/main" id="{DE836D73-7D42-461D-93C0-F2DA0EFF9F0A}"/>
                      </a:ext>
                    </a:extLst>
                  </p:cNvPr>
                  <p:cNvSpPr/>
                  <p:nvPr/>
                </p:nvSpPr>
                <p:spPr>
                  <a:xfrm>
                    <a:off x="6908231" y="4763277"/>
                    <a:ext cx="649626" cy="674192"/>
                  </a:xfrm>
                  <a:custGeom>
                    <a:avLst/>
                    <a:gdLst>
                      <a:gd name="connsiteX0" fmla="*/ 649627 w 649626"/>
                      <a:gd name="connsiteY0" fmla="*/ 373945 h 674192"/>
                      <a:gd name="connsiteX1" fmla="*/ 646897 w 649626"/>
                      <a:gd name="connsiteY1" fmla="*/ 485855 h 674192"/>
                      <a:gd name="connsiteX2" fmla="*/ 646897 w 649626"/>
                      <a:gd name="connsiteY2" fmla="*/ 518610 h 674192"/>
                      <a:gd name="connsiteX3" fmla="*/ 646897 w 649626"/>
                      <a:gd name="connsiteY3" fmla="*/ 526798 h 674192"/>
                      <a:gd name="connsiteX4" fmla="*/ 646897 w 649626"/>
                      <a:gd name="connsiteY4" fmla="*/ 666004 h 674192"/>
                      <a:gd name="connsiteX5" fmla="*/ 646897 w 649626"/>
                      <a:gd name="connsiteY5" fmla="*/ 674193 h 674192"/>
                      <a:gd name="connsiteX6" fmla="*/ 0 w 649626"/>
                      <a:gd name="connsiteY6" fmla="*/ 300248 h 674192"/>
                      <a:gd name="connsiteX7" fmla="*/ 2729 w 649626"/>
                      <a:gd name="connsiteY7" fmla="*/ 152853 h 674192"/>
                      <a:gd name="connsiteX8" fmla="*/ 2729 w 649626"/>
                      <a:gd name="connsiteY8" fmla="*/ 147394 h 674192"/>
                      <a:gd name="connsiteX9" fmla="*/ 2729 w 649626"/>
                      <a:gd name="connsiteY9" fmla="*/ 0 h 674192"/>
                      <a:gd name="connsiteX10" fmla="*/ 8189 w 649626"/>
                      <a:gd name="connsiteY10" fmla="*/ 5459 h 674192"/>
                      <a:gd name="connsiteX11" fmla="*/ 133747 w 649626"/>
                      <a:gd name="connsiteY11" fmla="*/ 76427 h 674192"/>
                      <a:gd name="connsiteX12" fmla="*/ 136476 w 649626"/>
                      <a:gd name="connsiteY12" fmla="*/ 79156 h 674192"/>
                      <a:gd name="connsiteX13" fmla="*/ 163771 w 649626"/>
                      <a:gd name="connsiteY13" fmla="*/ 95533 h 674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49626" h="674192">
                        <a:moveTo>
                          <a:pt x="649627" y="373945"/>
                        </a:moveTo>
                        <a:lnTo>
                          <a:pt x="646897" y="485855"/>
                        </a:lnTo>
                        <a:lnTo>
                          <a:pt x="646897" y="518610"/>
                        </a:lnTo>
                        <a:lnTo>
                          <a:pt x="646897" y="526798"/>
                        </a:lnTo>
                        <a:lnTo>
                          <a:pt x="646897" y="666004"/>
                        </a:lnTo>
                        <a:lnTo>
                          <a:pt x="646897" y="674193"/>
                        </a:lnTo>
                        <a:lnTo>
                          <a:pt x="0" y="300248"/>
                        </a:lnTo>
                        <a:lnTo>
                          <a:pt x="2729" y="152853"/>
                        </a:lnTo>
                        <a:lnTo>
                          <a:pt x="2729" y="147394"/>
                        </a:lnTo>
                        <a:lnTo>
                          <a:pt x="2729" y="0"/>
                        </a:lnTo>
                        <a:lnTo>
                          <a:pt x="8189" y="5459"/>
                        </a:lnTo>
                        <a:lnTo>
                          <a:pt x="133747" y="76427"/>
                        </a:lnTo>
                        <a:lnTo>
                          <a:pt x="136476" y="79156"/>
                        </a:lnTo>
                        <a:lnTo>
                          <a:pt x="163771" y="95533"/>
                        </a:lnTo>
                        <a:close/>
                      </a:path>
                    </a:pathLst>
                  </a:custGeom>
                  <a:solidFill>
                    <a:srgbClr val="E2D6B7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61" name="Полилиния: фигура 160">
                    <a:extLst>
                      <a:ext uri="{FF2B5EF4-FFF2-40B4-BE49-F238E27FC236}">
                        <a16:creationId xmlns:a16="http://schemas.microsoft.com/office/drawing/2014/main" id="{6FA47821-4F91-46DA-B567-1C9D5E26F236}"/>
                      </a:ext>
                    </a:extLst>
                  </p:cNvPr>
                  <p:cNvSpPr/>
                  <p:nvPr/>
                </p:nvSpPr>
                <p:spPr>
                  <a:xfrm>
                    <a:off x="6902772" y="4766007"/>
                    <a:ext cx="649626" cy="674192"/>
                  </a:xfrm>
                  <a:custGeom>
                    <a:avLst/>
                    <a:gdLst>
                      <a:gd name="connsiteX0" fmla="*/ 649627 w 649626"/>
                      <a:gd name="connsiteY0" fmla="*/ 373945 h 674192"/>
                      <a:gd name="connsiteX1" fmla="*/ 646897 w 649626"/>
                      <a:gd name="connsiteY1" fmla="*/ 485855 h 674192"/>
                      <a:gd name="connsiteX2" fmla="*/ 646897 w 649626"/>
                      <a:gd name="connsiteY2" fmla="*/ 518610 h 674192"/>
                      <a:gd name="connsiteX3" fmla="*/ 646897 w 649626"/>
                      <a:gd name="connsiteY3" fmla="*/ 526798 h 674192"/>
                      <a:gd name="connsiteX4" fmla="*/ 646897 w 649626"/>
                      <a:gd name="connsiteY4" fmla="*/ 666004 h 674192"/>
                      <a:gd name="connsiteX5" fmla="*/ 646897 w 649626"/>
                      <a:gd name="connsiteY5" fmla="*/ 674193 h 674192"/>
                      <a:gd name="connsiteX6" fmla="*/ 0 w 649626"/>
                      <a:gd name="connsiteY6" fmla="*/ 300248 h 674192"/>
                      <a:gd name="connsiteX7" fmla="*/ 0 w 649626"/>
                      <a:gd name="connsiteY7" fmla="*/ 152853 h 674192"/>
                      <a:gd name="connsiteX8" fmla="*/ 0 w 649626"/>
                      <a:gd name="connsiteY8" fmla="*/ 147394 h 674192"/>
                      <a:gd name="connsiteX9" fmla="*/ 2729 w 649626"/>
                      <a:gd name="connsiteY9" fmla="*/ 0 h 674192"/>
                      <a:gd name="connsiteX10" fmla="*/ 8189 w 649626"/>
                      <a:gd name="connsiteY10" fmla="*/ 5459 h 674192"/>
                      <a:gd name="connsiteX11" fmla="*/ 133747 w 649626"/>
                      <a:gd name="connsiteY11" fmla="*/ 76427 h 674192"/>
                      <a:gd name="connsiteX12" fmla="*/ 136476 w 649626"/>
                      <a:gd name="connsiteY12" fmla="*/ 79156 h 674192"/>
                      <a:gd name="connsiteX13" fmla="*/ 163771 w 649626"/>
                      <a:gd name="connsiteY13" fmla="*/ 95533 h 674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49626" h="674192">
                        <a:moveTo>
                          <a:pt x="649627" y="373945"/>
                        </a:moveTo>
                        <a:lnTo>
                          <a:pt x="646897" y="485855"/>
                        </a:lnTo>
                        <a:lnTo>
                          <a:pt x="646897" y="518610"/>
                        </a:lnTo>
                        <a:lnTo>
                          <a:pt x="646897" y="526798"/>
                        </a:lnTo>
                        <a:lnTo>
                          <a:pt x="646897" y="666004"/>
                        </a:lnTo>
                        <a:lnTo>
                          <a:pt x="646897" y="674193"/>
                        </a:lnTo>
                        <a:lnTo>
                          <a:pt x="0" y="300248"/>
                        </a:lnTo>
                        <a:lnTo>
                          <a:pt x="0" y="152853"/>
                        </a:lnTo>
                        <a:lnTo>
                          <a:pt x="0" y="147394"/>
                        </a:lnTo>
                        <a:lnTo>
                          <a:pt x="2729" y="0"/>
                        </a:lnTo>
                        <a:lnTo>
                          <a:pt x="8189" y="5459"/>
                        </a:lnTo>
                        <a:lnTo>
                          <a:pt x="133747" y="76427"/>
                        </a:lnTo>
                        <a:lnTo>
                          <a:pt x="136476" y="79156"/>
                        </a:lnTo>
                        <a:lnTo>
                          <a:pt x="163771" y="95533"/>
                        </a:lnTo>
                        <a:close/>
                      </a:path>
                    </a:pathLst>
                  </a:custGeom>
                  <a:solidFill>
                    <a:srgbClr val="DEECEF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62" name="Полилиния: фигура 161">
                    <a:extLst>
                      <a:ext uri="{FF2B5EF4-FFF2-40B4-BE49-F238E27FC236}">
                        <a16:creationId xmlns:a16="http://schemas.microsoft.com/office/drawing/2014/main" id="{9AF6D54F-2408-474C-98E1-2A28ACE4B942}"/>
                      </a:ext>
                    </a:extLst>
                  </p:cNvPr>
                  <p:cNvSpPr/>
                  <p:nvPr/>
                </p:nvSpPr>
                <p:spPr>
                  <a:xfrm>
                    <a:off x="7549670" y="5137222"/>
                    <a:ext cx="8188" cy="302977"/>
                  </a:xfrm>
                  <a:custGeom>
                    <a:avLst/>
                    <a:gdLst>
                      <a:gd name="connsiteX0" fmla="*/ 5459 w 8188"/>
                      <a:gd name="connsiteY0" fmla="*/ 300248 h 302977"/>
                      <a:gd name="connsiteX1" fmla="*/ 0 w 8188"/>
                      <a:gd name="connsiteY1" fmla="*/ 302977 h 302977"/>
                      <a:gd name="connsiteX2" fmla="*/ 2729 w 8188"/>
                      <a:gd name="connsiteY2" fmla="*/ 2729 h 302977"/>
                      <a:gd name="connsiteX3" fmla="*/ 8189 w 8188"/>
                      <a:gd name="connsiteY3" fmla="*/ 0 h 302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88" h="302977">
                        <a:moveTo>
                          <a:pt x="5459" y="300248"/>
                        </a:moveTo>
                        <a:lnTo>
                          <a:pt x="0" y="302977"/>
                        </a:lnTo>
                        <a:lnTo>
                          <a:pt x="2729" y="2729"/>
                        </a:lnTo>
                        <a:lnTo>
                          <a:pt x="8189" y="0"/>
                        </a:lnTo>
                        <a:close/>
                      </a:path>
                    </a:pathLst>
                  </a:custGeom>
                  <a:solidFill>
                    <a:srgbClr val="B2CBD3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63" name="Полилиния: фигура 162">
                    <a:extLst>
                      <a:ext uri="{FF2B5EF4-FFF2-40B4-BE49-F238E27FC236}">
                        <a16:creationId xmlns:a16="http://schemas.microsoft.com/office/drawing/2014/main" id="{C3CBB37C-9167-4F51-AFB8-7076719137CB}"/>
                      </a:ext>
                    </a:extLst>
                  </p:cNvPr>
                  <p:cNvSpPr/>
                  <p:nvPr/>
                </p:nvSpPr>
                <p:spPr>
                  <a:xfrm>
                    <a:off x="6905502" y="4763277"/>
                    <a:ext cx="652356" cy="376674"/>
                  </a:xfrm>
                  <a:custGeom>
                    <a:avLst/>
                    <a:gdLst>
                      <a:gd name="connsiteX0" fmla="*/ 0 w 652356"/>
                      <a:gd name="connsiteY0" fmla="*/ 2729 h 376674"/>
                      <a:gd name="connsiteX1" fmla="*/ 5459 w 652356"/>
                      <a:gd name="connsiteY1" fmla="*/ 0 h 376674"/>
                      <a:gd name="connsiteX2" fmla="*/ 652356 w 652356"/>
                      <a:gd name="connsiteY2" fmla="*/ 373945 h 376674"/>
                      <a:gd name="connsiteX3" fmla="*/ 646897 w 652356"/>
                      <a:gd name="connsiteY3" fmla="*/ 376674 h 37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2356" h="376674">
                        <a:moveTo>
                          <a:pt x="0" y="2729"/>
                        </a:moveTo>
                        <a:lnTo>
                          <a:pt x="5459" y="0"/>
                        </a:lnTo>
                        <a:lnTo>
                          <a:pt x="652356" y="373945"/>
                        </a:lnTo>
                        <a:lnTo>
                          <a:pt x="646897" y="376674"/>
                        </a:lnTo>
                        <a:close/>
                      </a:path>
                    </a:pathLst>
                  </a:custGeom>
                  <a:solidFill>
                    <a:srgbClr val="B2CBD3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144" name="Рисунок 6">
                <a:extLst>
                  <a:ext uri="{FF2B5EF4-FFF2-40B4-BE49-F238E27FC236}">
                    <a16:creationId xmlns:a16="http://schemas.microsoft.com/office/drawing/2014/main" id="{E7253D49-FD87-4650-8192-EA7B91F6E629}"/>
                  </a:ext>
                </a:extLst>
              </p:cNvPr>
              <p:cNvGrpSpPr/>
              <p:nvPr/>
            </p:nvGrpSpPr>
            <p:grpSpPr>
              <a:xfrm>
                <a:off x="7541481" y="4110921"/>
                <a:ext cx="256575" cy="1315631"/>
                <a:chOff x="7541481" y="4110921"/>
                <a:chExt cx="256575" cy="1315631"/>
              </a:xfrm>
            </p:grpSpPr>
            <p:sp>
              <p:nvSpPr>
                <p:cNvPr id="153" name="Полилиния: фигура 152">
                  <a:extLst>
                    <a:ext uri="{FF2B5EF4-FFF2-40B4-BE49-F238E27FC236}">
                      <a16:creationId xmlns:a16="http://schemas.microsoft.com/office/drawing/2014/main" id="{5B8A4851-43D2-4BB9-AC47-B4776869E74D}"/>
                    </a:ext>
                  </a:extLst>
                </p:cNvPr>
                <p:cNvSpPr/>
                <p:nvPr/>
              </p:nvSpPr>
              <p:spPr>
                <a:xfrm>
                  <a:off x="7541481" y="4995287"/>
                  <a:ext cx="253845" cy="431264"/>
                </a:xfrm>
                <a:custGeom>
                  <a:avLst/>
                  <a:gdLst>
                    <a:gd name="connsiteX0" fmla="*/ 0 w 253845"/>
                    <a:gd name="connsiteY0" fmla="*/ 147394 h 431264"/>
                    <a:gd name="connsiteX1" fmla="*/ 253846 w 253845"/>
                    <a:gd name="connsiteY1" fmla="*/ 0 h 431264"/>
                    <a:gd name="connsiteX2" fmla="*/ 253846 w 253845"/>
                    <a:gd name="connsiteY2" fmla="*/ 283871 h 431264"/>
                    <a:gd name="connsiteX3" fmla="*/ 0 w 253845"/>
                    <a:gd name="connsiteY3" fmla="*/ 431265 h 43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3845" h="431264">
                      <a:moveTo>
                        <a:pt x="0" y="147394"/>
                      </a:moveTo>
                      <a:lnTo>
                        <a:pt x="253846" y="0"/>
                      </a:lnTo>
                      <a:lnTo>
                        <a:pt x="253846" y="283871"/>
                      </a:lnTo>
                      <a:lnTo>
                        <a:pt x="0" y="431265"/>
                      </a:lnTo>
                      <a:close/>
                    </a:path>
                  </a:pathLst>
                </a:custGeom>
                <a:solidFill>
                  <a:srgbClr val="DEECEF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" name="Полилиния: фигура 153">
                  <a:extLst>
                    <a:ext uri="{FF2B5EF4-FFF2-40B4-BE49-F238E27FC236}">
                      <a16:creationId xmlns:a16="http://schemas.microsoft.com/office/drawing/2014/main" id="{044B1606-89F3-466D-9CB8-399209CBDCC0}"/>
                    </a:ext>
                  </a:extLst>
                </p:cNvPr>
                <p:cNvSpPr/>
                <p:nvPr/>
              </p:nvSpPr>
              <p:spPr>
                <a:xfrm>
                  <a:off x="7541481" y="4700498"/>
                  <a:ext cx="253845" cy="431264"/>
                </a:xfrm>
                <a:custGeom>
                  <a:avLst/>
                  <a:gdLst>
                    <a:gd name="connsiteX0" fmla="*/ 2729 w 253845"/>
                    <a:gd name="connsiteY0" fmla="*/ 147394 h 431264"/>
                    <a:gd name="connsiteX1" fmla="*/ 253846 w 253845"/>
                    <a:gd name="connsiteY1" fmla="*/ 0 h 431264"/>
                    <a:gd name="connsiteX2" fmla="*/ 253846 w 253845"/>
                    <a:gd name="connsiteY2" fmla="*/ 283871 h 431264"/>
                    <a:gd name="connsiteX3" fmla="*/ 0 w 253845"/>
                    <a:gd name="connsiteY3" fmla="*/ 431265 h 43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3845" h="431264">
                      <a:moveTo>
                        <a:pt x="2729" y="147394"/>
                      </a:moveTo>
                      <a:lnTo>
                        <a:pt x="253846" y="0"/>
                      </a:lnTo>
                      <a:lnTo>
                        <a:pt x="253846" y="283871"/>
                      </a:lnTo>
                      <a:lnTo>
                        <a:pt x="0" y="431265"/>
                      </a:lnTo>
                      <a:close/>
                    </a:path>
                  </a:pathLst>
                </a:custGeom>
                <a:solidFill>
                  <a:srgbClr val="C4D8E1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5" name="Полилиния: фигура 154">
                  <a:extLst>
                    <a:ext uri="{FF2B5EF4-FFF2-40B4-BE49-F238E27FC236}">
                      <a16:creationId xmlns:a16="http://schemas.microsoft.com/office/drawing/2014/main" id="{046C0C6F-039E-4703-A195-1CEFF0733261}"/>
                    </a:ext>
                  </a:extLst>
                </p:cNvPr>
                <p:cNvSpPr/>
                <p:nvPr/>
              </p:nvSpPr>
              <p:spPr>
                <a:xfrm>
                  <a:off x="7544211" y="4405709"/>
                  <a:ext cx="253845" cy="431265"/>
                </a:xfrm>
                <a:custGeom>
                  <a:avLst/>
                  <a:gdLst>
                    <a:gd name="connsiteX0" fmla="*/ 0 w 253845"/>
                    <a:gd name="connsiteY0" fmla="*/ 147394 h 431265"/>
                    <a:gd name="connsiteX1" fmla="*/ 253846 w 253845"/>
                    <a:gd name="connsiteY1" fmla="*/ 0 h 431265"/>
                    <a:gd name="connsiteX2" fmla="*/ 251116 w 253845"/>
                    <a:gd name="connsiteY2" fmla="*/ 283871 h 431265"/>
                    <a:gd name="connsiteX3" fmla="*/ 0 w 253845"/>
                    <a:gd name="connsiteY3" fmla="*/ 431265 h 431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3845" h="431265">
                      <a:moveTo>
                        <a:pt x="0" y="147394"/>
                      </a:moveTo>
                      <a:lnTo>
                        <a:pt x="253846" y="0"/>
                      </a:lnTo>
                      <a:lnTo>
                        <a:pt x="251116" y="283871"/>
                      </a:lnTo>
                      <a:lnTo>
                        <a:pt x="0" y="431265"/>
                      </a:lnTo>
                      <a:close/>
                    </a:path>
                  </a:pathLst>
                </a:custGeom>
                <a:solidFill>
                  <a:srgbClr val="C4D8E1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6" name="Полилиния: фигура 155">
                  <a:extLst>
                    <a:ext uri="{FF2B5EF4-FFF2-40B4-BE49-F238E27FC236}">
                      <a16:creationId xmlns:a16="http://schemas.microsoft.com/office/drawing/2014/main" id="{83CFF82D-6E50-41B7-B6BD-A25640E6CF03}"/>
                    </a:ext>
                  </a:extLst>
                </p:cNvPr>
                <p:cNvSpPr/>
                <p:nvPr/>
              </p:nvSpPr>
              <p:spPr>
                <a:xfrm>
                  <a:off x="7544211" y="4110921"/>
                  <a:ext cx="253845" cy="431264"/>
                </a:xfrm>
                <a:custGeom>
                  <a:avLst/>
                  <a:gdLst>
                    <a:gd name="connsiteX0" fmla="*/ 0 w 253845"/>
                    <a:gd name="connsiteY0" fmla="*/ 147394 h 431264"/>
                    <a:gd name="connsiteX1" fmla="*/ 253846 w 253845"/>
                    <a:gd name="connsiteY1" fmla="*/ 0 h 431264"/>
                    <a:gd name="connsiteX2" fmla="*/ 253846 w 253845"/>
                    <a:gd name="connsiteY2" fmla="*/ 283871 h 431264"/>
                    <a:gd name="connsiteX3" fmla="*/ 0 w 253845"/>
                    <a:gd name="connsiteY3" fmla="*/ 431265 h 43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3845" h="431264">
                      <a:moveTo>
                        <a:pt x="0" y="147394"/>
                      </a:moveTo>
                      <a:lnTo>
                        <a:pt x="253846" y="0"/>
                      </a:lnTo>
                      <a:lnTo>
                        <a:pt x="253846" y="283871"/>
                      </a:lnTo>
                      <a:lnTo>
                        <a:pt x="0" y="431265"/>
                      </a:lnTo>
                      <a:close/>
                    </a:path>
                  </a:pathLst>
                </a:custGeom>
                <a:solidFill>
                  <a:srgbClr val="C4D8E1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145" name="Полилиния: фигура 144">
                <a:extLst>
                  <a:ext uri="{FF2B5EF4-FFF2-40B4-BE49-F238E27FC236}">
                    <a16:creationId xmlns:a16="http://schemas.microsoft.com/office/drawing/2014/main" id="{9DF293F4-D35D-4D67-8021-783E81C4E37C}"/>
                  </a:ext>
                </a:extLst>
              </p:cNvPr>
              <p:cNvSpPr/>
              <p:nvPr/>
            </p:nvSpPr>
            <p:spPr>
              <a:xfrm>
                <a:off x="7541481" y="5279157"/>
                <a:ext cx="865259" cy="499503"/>
              </a:xfrm>
              <a:custGeom>
                <a:avLst/>
                <a:gdLst>
                  <a:gd name="connsiteX0" fmla="*/ 0 w 865259"/>
                  <a:gd name="connsiteY0" fmla="*/ 147394 h 499503"/>
                  <a:gd name="connsiteX1" fmla="*/ 253846 w 865259"/>
                  <a:gd name="connsiteY1" fmla="*/ 0 h 499503"/>
                  <a:gd name="connsiteX2" fmla="*/ 865259 w 865259"/>
                  <a:gd name="connsiteY2" fmla="*/ 354838 h 499503"/>
                  <a:gd name="connsiteX3" fmla="*/ 614143 w 865259"/>
                  <a:gd name="connsiteY3" fmla="*/ 499503 h 499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9" h="499503">
                    <a:moveTo>
                      <a:pt x="0" y="147394"/>
                    </a:moveTo>
                    <a:lnTo>
                      <a:pt x="253846" y="0"/>
                    </a:lnTo>
                    <a:lnTo>
                      <a:pt x="865259" y="354838"/>
                    </a:lnTo>
                    <a:lnTo>
                      <a:pt x="614143" y="499503"/>
                    </a:lnTo>
                    <a:close/>
                  </a:path>
                </a:pathLst>
              </a:custGeom>
              <a:solidFill>
                <a:srgbClr val="FFFF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6" name="Полилиния: фигура 145">
                <a:extLst>
                  <a:ext uri="{FF2B5EF4-FFF2-40B4-BE49-F238E27FC236}">
                    <a16:creationId xmlns:a16="http://schemas.microsoft.com/office/drawing/2014/main" id="{DCB7D424-842C-4C3C-9F83-802482A52D36}"/>
                  </a:ext>
                </a:extLst>
              </p:cNvPr>
              <p:cNvSpPr/>
              <p:nvPr/>
            </p:nvSpPr>
            <p:spPr>
              <a:xfrm>
                <a:off x="8163813" y="4457571"/>
                <a:ext cx="256575" cy="1340196"/>
              </a:xfrm>
              <a:custGeom>
                <a:avLst/>
                <a:gdLst>
                  <a:gd name="connsiteX0" fmla="*/ 2730 w 256575"/>
                  <a:gd name="connsiteY0" fmla="*/ 147394 h 1340196"/>
                  <a:gd name="connsiteX1" fmla="*/ 2730 w 256575"/>
                  <a:gd name="connsiteY1" fmla="*/ 442183 h 1340196"/>
                  <a:gd name="connsiteX2" fmla="*/ 2730 w 256575"/>
                  <a:gd name="connsiteY2" fmla="*/ 736972 h 1340196"/>
                  <a:gd name="connsiteX3" fmla="*/ 2730 w 256575"/>
                  <a:gd name="connsiteY3" fmla="*/ 1034490 h 1340196"/>
                  <a:gd name="connsiteX4" fmla="*/ 0 w 256575"/>
                  <a:gd name="connsiteY4" fmla="*/ 1340197 h 1340196"/>
                  <a:gd name="connsiteX5" fmla="*/ 253846 w 256575"/>
                  <a:gd name="connsiteY5" fmla="*/ 1192802 h 1340196"/>
                  <a:gd name="connsiteX6" fmla="*/ 253846 w 256575"/>
                  <a:gd name="connsiteY6" fmla="*/ 887096 h 1340196"/>
                  <a:gd name="connsiteX7" fmla="*/ 253846 w 256575"/>
                  <a:gd name="connsiteY7" fmla="*/ 592307 h 1340196"/>
                  <a:gd name="connsiteX8" fmla="*/ 256575 w 256575"/>
                  <a:gd name="connsiteY8" fmla="*/ 297518 h 1340196"/>
                  <a:gd name="connsiteX9" fmla="*/ 256575 w 256575"/>
                  <a:gd name="connsiteY9" fmla="*/ 0 h 134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6575" h="1340196">
                    <a:moveTo>
                      <a:pt x="2730" y="147394"/>
                    </a:moveTo>
                    <a:lnTo>
                      <a:pt x="2730" y="442183"/>
                    </a:lnTo>
                    <a:lnTo>
                      <a:pt x="2730" y="736972"/>
                    </a:lnTo>
                    <a:lnTo>
                      <a:pt x="2730" y="1034490"/>
                    </a:lnTo>
                    <a:lnTo>
                      <a:pt x="0" y="1340197"/>
                    </a:lnTo>
                    <a:lnTo>
                      <a:pt x="253846" y="1192802"/>
                    </a:lnTo>
                    <a:lnTo>
                      <a:pt x="253846" y="887096"/>
                    </a:lnTo>
                    <a:lnTo>
                      <a:pt x="253846" y="592307"/>
                    </a:lnTo>
                    <a:lnTo>
                      <a:pt x="256575" y="297518"/>
                    </a:lnTo>
                    <a:lnTo>
                      <a:pt x="256575" y="0"/>
                    </a:lnTo>
                    <a:close/>
                  </a:path>
                </a:pathLst>
              </a:custGeom>
              <a:solidFill>
                <a:srgbClr val="C4D8E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7" name="Полилиния: фигура 146">
                <a:extLst>
                  <a:ext uri="{FF2B5EF4-FFF2-40B4-BE49-F238E27FC236}">
                    <a16:creationId xmlns:a16="http://schemas.microsoft.com/office/drawing/2014/main" id="{FF9C6474-64C2-458E-938B-8656659DA546}"/>
                  </a:ext>
                </a:extLst>
              </p:cNvPr>
              <p:cNvSpPr/>
              <p:nvPr/>
            </p:nvSpPr>
            <p:spPr>
              <a:xfrm>
                <a:off x="7536022" y="4094544"/>
                <a:ext cx="884365" cy="510421"/>
              </a:xfrm>
              <a:custGeom>
                <a:avLst/>
                <a:gdLst>
                  <a:gd name="connsiteX0" fmla="*/ 0 w 884365"/>
                  <a:gd name="connsiteY0" fmla="*/ 144665 h 510421"/>
                  <a:gd name="connsiteX1" fmla="*/ 251116 w 884365"/>
                  <a:gd name="connsiteY1" fmla="*/ 0 h 510421"/>
                  <a:gd name="connsiteX2" fmla="*/ 884366 w 884365"/>
                  <a:gd name="connsiteY2" fmla="*/ 363027 h 510421"/>
                  <a:gd name="connsiteX3" fmla="*/ 630520 w 884365"/>
                  <a:gd name="connsiteY3" fmla="*/ 510421 h 510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365" h="510421">
                    <a:moveTo>
                      <a:pt x="0" y="144665"/>
                    </a:moveTo>
                    <a:lnTo>
                      <a:pt x="251116" y="0"/>
                    </a:lnTo>
                    <a:lnTo>
                      <a:pt x="884366" y="363027"/>
                    </a:lnTo>
                    <a:lnTo>
                      <a:pt x="630520" y="510421"/>
                    </a:lnTo>
                    <a:close/>
                  </a:path>
                </a:pathLst>
              </a:custGeom>
              <a:solidFill>
                <a:srgbClr val="F9FF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8" name="Полилиния: фигура 147">
                <a:extLst>
                  <a:ext uri="{FF2B5EF4-FFF2-40B4-BE49-F238E27FC236}">
                    <a16:creationId xmlns:a16="http://schemas.microsoft.com/office/drawing/2014/main" id="{FC5659F8-542E-4B24-9A54-F0D6B6C529B4}"/>
                  </a:ext>
                </a:extLst>
              </p:cNvPr>
              <p:cNvSpPr/>
              <p:nvPr/>
            </p:nvSpPr>
            <p:spPr>
              <a:xfrm>
                <a:off x="7530563" y="5137222"/>
                <a:ext cx="635979" cy="660544"/>
              </a:xfrm>
              <a:custGeom>
                <a:avLst/>
                <a:gdLst>
                  <a:gd name="connsiteX0" fmla="*/ 2729 w 635979"/>
                  <a:gd name="connsiteY0" fmla="*/ 0 h 660544"/>
                  <a:gd name="connsiteX1" fmla="*/ 0 w 635979"/>
                  <a:gd name="connsiteY1" fmla="*/ 294789 h 660544"/>
                  <a:gd name="connsiteX2" fmla="*/ 633250 w 635979"/>
                  <a:gd name="connsiteY2" fmla="*/ 660545 h 660544"/>
                  <a:gd name="connsiteX3" fmla="*/ 635979 w 635979"/>
                  <a:gd name="connsiteY3" fmla="*/ 354838 h 66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979" h="660544">
                    <a:moveTo>
                      <a:pt x="2729" y="0"/>
                    </a:moveTo>
                    <a:lnTo>
                      <a:pt x="0" y="294789"/>
                    </a:lnTo>
                    <a:lnTo>
                      <a:pt x="633250" y="660545"/>
                    </a:lnTo>
                    <a:lnTo>
                      <a:pt x="635979" y="354838"/>
                    </a:lnTo>
                    <a:close/>
                  </a:path>
                </a:pathLst>
              </a:custGeom>
              <a:solidFill>
                <a:srgbClr val="DEECE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49" name="Полилиния: фигура 148">
                <a:extLst>
                  <a:ext uri="{FF2B5EF4-FFF2-40B4-BE49-F238E27FC236}">
                    <a16:creationId xmlns:a16="http://schemas.microsoft.com/office/drawing/2014/main" id="{3A90BC92-365D-40C4-B62B-9E5F73A1D815}"/>
                  </a:ext>
                </a:extLst>
              </p:cNvPr>
              <p:cNvSpPr/>
              <p:nvPr/>
            </p:nvSpPr>
            <p:spPr>
              <a:xfrm>
                <a:off x="7530562" y="4842229"/>
                <a:ext cx="635979" cy="660544"/>
              </a:xfrm>
              <a:custGeom>
                <a:avLst/>
                <a:gdLst>
                  <a:gd name="connsiteX0" fmla="*/ 2729 w 635979"/>
                  <a:gd name="connsiteY0" fmla="*/ 0 h 660544"/>
                  <a:gd name="connsiteX1" fmla="*/ 0 w 635979"/>
                  <a:gd name="connsiteY1" fmla="*/ 294789 h 660544"/>
                  <a:gd name="connsiteX2" fmla="*/ 633250 w 635979"/>
                  <a:gd name="connsiteY2" fmla="*/ 660545 h 660544"/>
                  <a:gd name="connsiteX3" fmla="*/ 635979 w 635979"/>
                  <a:gd name="connsiteY3" fmla="*/ 354838 h 66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979" h="660544">
                    <a:moveTo>
                      <a:pt x="2729" y="0"/>
                    </a:moveTo>
                    <a:lnTo>
                      <a:pt x="0" y="294789"/>
                    </a:lnTo>
                    <a:lnTo>
                      <a:pt x="633250" y="660545"/>
                    </a:lnTo>
                    <a:lnTo>
                      <a:pt x="635979" y="354838"/>
                    </a:lnTo>
                    <a:close/>
                  </a:path>
                </a:pathLst>
              </a:custGeom>
              <a:solidFill>
                <a:srgbClr val="DEECE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0" name="Полилиния: фигура 149">
                <a:extLst>
                  <a:ext uri="{FF2B5EF4-FFF2-40B4-BE49-F238E27FC236}">
                    <a16:creationId xmlns:a16="http://schemas.microsoft.com/office/drawing/2014/main" id="{A33999C4-1AF1-437A-B647-9F16EF6E3F7C}"/>
                  </a:ext>
                </a:extLst>
              </p:cNvPr>
              <p:cNvSpPr/>
              <p:nvPr/>
            </p:nvSpPr>
            <p:spPr>
              <a:xfrm>
                <a:off x="7530563" y="4543448"/>
                <a:ext cx="635979" cy="660544"/>
              </a:xfrm>
              <a:custGeom>
                <a:avLst/>
                <a:gdLst>
                  <a:gd name="connsiteX0" fmla="*/ 2729 w 635979"/>
                  <a:gd name="connsiteY0" fmla="*/ 0 h 660544"/>
                  <a:gd name="connsiteX1" fmla="*/ 0 w 635979"/>
                  <a:gd name="connsiteY1" fmla="*/ 294789 h 660544"/>
                  <a:gd name="connsiteX2" fmla="*/ 633250 w 635979"/>
                  <a:gd name="connsiteY2" fmla="*/ 660545 h 660544"/>
                  <a:gd name="connsiteX3" fmla="*/ 635979 w 635979"/>
                  <a:gd name="connsiteY3" fmla="*/ 354838 h 66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979" h="660544">
                    <a:moveTo>
                      <a:pt x="2729" y="0"/>
                    </a:moveTo>
                    <a:lnTo>
                      <a:pt x="0" y="294789"/>
                    </a:lnTo>
                    <a:lnTo>
                      <a:pt x="633250" y="660545"/>
                    </a:lnTo>
                    <a:lnTo>
                      <a:pt x="635979" y="354838"/>
                    </a:lnTo>
                    <a:close/>
                  </a:path>
                </a:pathLst>
              </a:custGeom>
              <a:solidFill>
                <a:srgbClr val="DEECE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1" name="Полилиния: фигура 150">
                <a:extLst>
                  <a:ext uri="{FF2B5EF4-FFF2-40B4-BE49-F238E27FC236}">
                    <a16:creationId xmlns:a16="http://schemas.microsoft.com/office/drawing/2014/main" id="{FF17E7D9-0F77-4D19-A2BE-B8632C78C703}"/>
                  </a:ext>
                </a:extLst>
              </p:cNvPr>
              <p:cNvSpPr/>
              <p:nvPr/>
            </p:nvSpPr>
            <p:spPr>
              <a:xfrm>
                <a:off x="7530563" y="4244631"/>
                <a:ext cx="635979" cy="660544"/>
              </a:xfrm>
              <a:custGeom>
                <a:avLst/>
                <a:gdLst>
                  <a:gd name="connsiteX0" fmla="*/ 2729 w 635979"/>
                  <a:gd name="connsiteY0" fmla="*/ 0 h 660544"/>
                  <a:gd name="connsiteX1" fmla="*/ 0 w 635979"/>
                  <a:gd name="connsiteY1" fmla="*/ 294789 h 660544"/>
                  <a:gd name="connsiteX2" fmla="*/ 633250 w 635979"/>
                  <a:gd name="connsiteY2" fmla="*/ 660545 h 660544"/>
                  <a:gd name="connsiteX3" fmla="*/ 635979 w 635979"/>
                  <a:gd name="connsiteY3" fmla="*/ 354838 h 66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979" h="660544">
                    <a:moveTo>
                      <a:pt x="2729" y="0"/>
                    </a:moveTo>
                    <a:lnTo>
                      <a:pt x="0" y="294789"/>
                    </a:lnTo>
                    <a:lnTo>
                      <a:pt x="633250" y="660545"/>
                    </a:lnTo>
                    <a:lnTo>
                      <a:pt x="635979" y="354838"/>
                    </a:lnTo>
                    <a:close/>
                  </a:path>
                </a:pathLst>
              </a:custGeom>
              <a:solidFill>
                <a:srgbClr val="DEECE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52" name="Полилиния: фигура 151">
                <a:extLst>
                  <a:ext uri="{FF2B5EF4-FFF2-40B4-BE49-F238E27FC236}">
                    <a16:creationId xmlns:a16="http://schemas.microsoft.com/office/drawing/2014/main" id="{EDCA509D-4C85-4DC6-BBF4-B0F2F2551AF3}"/>
                  </a:ext>
                </a:extLst>
              </p:cNvPr>
              <p:cNvSpPr/>
              <p:nvPr/>
            </p:nvSpPr>
            <p:spPr>
              <a:xfrm>
                <a:off x="7796009" y="4512161"/>
                <a:ext cx="45719" cy="1086351"/>
              </a:xfrm>
              <a:custGeom>
                <a:avLst/>
                <a:gdLst>
                  <a:gd name="connsiteX0" fmla="*/ 8189 w 8188"/>
                  <a:gd name="connsiteY0" fmla="*/ 2729 h 292059"/>
                  <a:gd name="connsiteX1" fmla="*/ 8189 w 8188"/>
                  <a:gd name="connsiteY1" fmla="*/ 292059 h 292059"/>
                  <a:gd name="connsiteX2" fmla="*/ 0 w 8188"/>
                  <a:gd name="connsiteY2" fmla="*/ 289330 h 292059"/>
                  <a:gd name="connsiteX3" fmla="*/ 0 w 8188"/>
                  <a:gd name="connsiteY3" fmla="*/ 0 h 29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8" h="292059">
                    <a:moveTo>
                      <a:pt x="8189" y="2729"/>
                    </a:moveTo>
                    <a:lnTo>
                      <a:pt x="8189" y="292059"/>
                    </a:lnTo>
                    <a:lnTo>
                      <a:pt x="0" y="2893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D8E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222CAF33-F81C-492B-8EF0-7BE7A3C65201}"/>
                </a:ext>
              </a:extLst>
            </p:cNvPr>
            <p:cNvSpPr/>
            <p:nvPr/>
          </p:nvSpPr>
          <p:spPr>
            <a:xfrm>
              <a:off x="6247686" y="3614489"/>
              <a:ext cx="171960" cy="98262"/>
            </a:xfrm>
            <a:custGeom>
              <a:avLst/>
              <a:gdLst>
                <a:gd name="connsiteX0" fmla="*/ 13648 w 171960"/>
                <a:gd name="connsiteY0" fmla="*/ 98263 h 98262"/>
                <a:gd name="connsiteX1" fmla="*/ 0 w 171960"/>
                <a:gd name="connsiteY1" fmla="*/ 92804 h 98262"/>
                <a:gd name="connsiteX2" fmla="*/ 158312 w 171960"/>
                <a:gd name="connsiteY2" fmla="*/ 0 h 98262"/>
                <a:gd name="connsiteX3" fmla="*/ 171960 w 171960"/>
                <a:gd name="connsiteY3" fmla="*/ 8189 h 9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960" h="98262">
                  <a:moveTo>
                    <a:pt x="13648" y="98263"/>
                  </a:moveTo>
                  <a:lnTo>
                    <a:pt x="0" y="92804"/>
                  </a:lnTo>
                  <a:lnTo>
                    <a:pt x="158312" y="0"/>
                  </a:lnTo>
                  <a:lnTo>
                    <a:pt x="171960" y="8189"/>
                  </a:lnTo>
                  <a:close/>
                </a:path>
              </a:pathLst>
            </a:custGeom>
            <a:solidFill>
              <a:srgbClr val="DBDBDB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6A96DA03-E9E9-48DC-B462-02DF61206750}"/>
                </a:ext>
              </a:extLst>
            </p:cNvPr>
            <p:cNvSpPr/>
            <p:nvPr/>
          </p:nvSpPr>
          <p:spPr>
            <a:xfrm>
              <a:off x="6261334" y="3626430"/>
              <a:ext cx="161041" cy="1018112"/>
            </a:xfrm>
            <a:custGeom>
              <a:avLst/>
              <a:gdLst>
                <a:gd name="connsiteX0" fmla="*/ 158312 w 161041"/>
                <a:gd name="connsiteY0" fmla="*/ 0 h 1018112"/>
                <a:gd name="connsiteX1" fmla="*/ 161042 w 161041"/>
                <a:gd name="connsiteY1" fmla="*/ 928039 h 1018112"/>
                <a:gd name="connsiteX2" fmla="*/ 2730 w 161041"/>
                <a:gd name="connsiteY2" fmla="*/ 1018113 h 1018112"/>
                <a:gd name="connsiteX3" fmla="*/ 0 w 161041"/>
                <a:gd name="connsiteY3" fmla="*/ 90074 h 101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41" h="1018112">
                  <a:moveTo>
                    <a:pt x="158312" y="0"/>
                  </a:moveTo>
                  <a:lnTo>
                    <a:pt x="161042" y="928039"/>
                  </a:lnTo>
                  <a:lnTo>
                    <a:pt x="2730" y="1018113"/>
                  </a:lnTo>
                  <a:lnTo>
                    <a:pt x="0" y="90074"/>
                  </a:lnTo>
                  <a:close/>
                </a:path>
              </a:pathLst>
            </a:custGeom>
            <a:solidFill>
              <a:srgbClr val="C4D8E1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30EFFD14-2A06-477B-A4C4-7963595B60E1}"/>
                </a:ext>
              </a:extLst>
            </p:cNvPr>
            <p:cNvSpPr/>
            <p:nvPr/>
          </p:nvSpPr>
          <p:spPr>
            <a:xfrm>
              <a:off x="6247686" y="3721281"/>
              <a:ext cx="264763" cy="163771"/>
            </a:xfrm>
            <a:custGeom>
              <a:avLst/>
              <a:gdLst>
                <a:gd name="connsiteX0" fmla="*/ 0 w 264763"/>
                <a:gd name="connsiteY0" fmla="*/ 0 h 163771"/>
                <a:gd name="connsiteX1" fmla="*/ 264764 w 264763"/>
                <a:gd name="connsiteY1" fmla="*/ 150124 h 163771"/>
                <a:gd name="connsiteX2" fmla="*/ 264764 w 264763"/>
                <a:gd name="connsiteY2" fmla="*/ 163771 h 163771"/>
                <a:gd name="connsiteX3" fmla="*/ 0 w 264763"/>
                <a:gd name="connsiteY3" fmla="*/ 13648 h 16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63" h="163771">
                  <a:moveTo>
                    <a:pt x="0" y="0"/>
                  </a:moveTo>
                  <a:lnTo>
                    <a:pt x="264764" y="150124"/>
                  </a:lnTo>
                  <a:lnTo>
                    <a:pt x="264764" y="163771"/>
                  </a:lnTo>
                  <a:lnTo>
                    <a:pt x="0" y="13648"/>
                  </a:lnTo>
                  <a:close/>
                </a:path>
              </a:pathLst>
            </a:custGeom>
            <a:solidFill>
              <a:srgbClr val="B2CBD3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A3A705D4-B7ED-4B47-88BA-40ED87CFB0A1}"/>
                </a:ext>
              </a:extLst>
            </p:cNvPr>
            <p:cNvSpPr/>
            <p:nvPr/>
          </p:nvSpPr>
          <p:spPr>
            <a:xfrm>
              <a:off x="6255875" y="3693304"/>
              <a:ext cx="417617" cy="242927"/>
            </a:xfrm>
            <a:custGeom>
              <a:avLst/>
              <a:gdLst>
                <a:gd name="connsiteX0" fmla="*/ 0 w 417617"/>
                <a:gd name="connsiteY0" fmla="*/ 90074 h 242927"/>
                <a:gd name="connsiteX1" fmla="*/ 264764 w 417617"/>
                <a:gd name="connsiteY1" fmla="*/ 242928 h 242927"/>
                <a:gd name="connsiteX2" fmla="*/ 417617 w 417617"/>
                <a:gd name="connsiteY2" fmla="*/ 147394 h 242927"/>
                <a:gd name="connsiteX3" fmla="*/ 161042 w 417617"/>
                <a:gd name="connsiteY3" fmla="*/ 0 h 2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617" h="242927">
                  <a:moveTo>
                    <a:pt x="0" y="90074"/>
                  </a:moveTo>
                  <a:lnTo>
                    <a:pt x="264764" y="242928"/>
                  </a:lnTo>
                  <a:lnTo>
                    <a:pt x="417617" y="147394"/>
                  </a:lnTo>
                  <a:lnTo>
                    <a:pt x="161042" y="0"/>
                  </a:lnTo>
                  <a:close/>
                </a:path>
              </a:pathLst>
            </a:custGeom>
            <a:solidFill>
              <a:srgbClr val="F9FFFF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D6CB0AEC-8C6B-4C85-A9BE-79EE8EFF96D3}"/>
                </a:ext>
              </a:extLst>
            </p:cNvPr>
            <p:cNvSpPr/>
            <p:nvPr/>
          </p:nvSpPr>
          <p:spPr>
            <a:xfrm>
              <a:off x="6255875" y="3783378"/>
              <a:ext cx="264763" cy="166501"/>
            </a:xfrm>
            <a:custGeom>
              <a:avLst/>
              <a:gdLst>
                <a:gd name="connsiteX0" fmla="*/ 0 w 264763"/>
                <a:gd name="connsiteY0" fmla="*/ 0 h 166501"/>
                <a:gd name="connsiteX1" fmla="*/ 264764 w 264763"/>
                <a:gd name="connsiteY1" fmla="*/ 152853 h 166501"/>
                <a:gd name="connsiteX2" fmla="*/ 264764 w 264763"/>
                <a:gd name="connsiteY2" fmla="*/ 166501 h 166501"/>
                <a:gd name="connsiteX3" fmla="*/ 0 w 264763"/>
                <a:gd name="connsiteY3" fmla="*/ 13648 h 16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63" h="166501">
                  <a:moveTo>
                    <a:pt x="0" y="0"/>
                  </a:moveTo>
                  <a:lnTo>
                    <a:pt x="264764" y="152853"/>
                  </a:lnTo>
                  <a:lnTo>
                    <a:pt x="264764" y="166501"/>
                  </a:lnTo>
                  <a:lnTo>
                    <a:pt x="0" y="13648"/>
                  </a:lnTo>
                  <a:close/>
                </a:path>
              </a:pathLst>
            </a:custGeom>
            <a:solidFill>
              <a:srgbClr val="B2CBD3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579E7359-8646-4AAA-805D-7A5B988E23F6}"/>
                </a:ext>
              </a:extLst>
            </p:cNvPr>
            <p:cNvSpPr/>
            <p:nvPr/>
          </p:nvSpPr>
          <p:spPr>
            <a:xfrm>
              <a:off x="6255493" y="3983021"/>
              <a:ext cx="417617" cy="242927"/>
            </a:xfrm>
            <a:custGeom>
              <a:avLst/>
              <a:gdLst>
                <a:gd name="connsiteX0" fmla="*/ 0 w 417617"/>
                <a:gd name="connsiteY0" fmla="*/ 92804 h 242927"/>
                <a:gd name="connsiteX1" fmla="*/ 264764 w 417617"/>
                <a:gd name="connsiteY1" fmla="*/ 242928 h 242927"/>
                <a:gd name="connsiteX2" fmla="*/ 417617 w 417617"/>
                <a:gd name="connsiteY2" fmla="*/ 147394 h 242927"/>
                <a:gd name="connsiteX3" fmla="*/ 161042 w 417617"/>
                <a:gd name="connsiteY3" fmla="*/ 0 h 2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617" h="242927">
                  <a:moveTo>
                    <a:pt x="0" y="92804"/>
                  </a:moveTo>
                  <a:lnTo>
                    <a:pt x="264764" y="242928"/>
                  </a:lnTo>
                  <a:lnTo>
                    <a:pt x="417617" y="147394"/>
                  </a:lnTo>
                  <a:lnTo>
                    <a:pt x="161042" y="0"/>
                  </a:lnTo>
                  <a:close/>
                </a:path>
              </a:pathLst>
            </a:custGeom>
            <a:solidFill>
              <a:srgbClr val="F9FFFF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9AEA18EE-3764-45F6-9219-D841E64B5AF8}"/>
                </a:ext>
              </a:extLst>
            </p:cNvPr>
            <p:cNvSpPr/>
            <p:nvPr/>
          </p:nvSpPr>
          <p:spPr>
            <a:xfrm>
              <a:off x="6255875" y="4075437"/>
              <a:ext cx="264763" cy="163771"/>
            </a:xfrm>
            <a:custGeom>
              <a:avLst/>
              <a:gdLst>
                <a:gd name="connsiteX0" fmla="*/ 0 w 264763"/>
                <a:gd name="connsiteY0" fmla="*/ 0 h 163771"/>
                <a:gd name="connsiteX1" fmla="*/ 264764 w 264763"/>
                <a:gd name="connsiteY1" fmla="*/ 150124 h 163771"/>
                <a:gd name="connsiteX2" fmla="*/ 264764 w 264763"/>
                <a:gd name="connsiteY2" fmla="*/ 163772 h 163771"/>
                <a:gd name="connsiteX3" fmla="*/ 0 w 264763"/>
                <a:gd name="connsiteY3" fmla="*/ 13648 h 16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763" h="163771">
                  <a:moveTo>
                    <a:pt x="0" y="0"/>
                  </a:moveTo>
                  <a:lnTo>
                    <a:pt x="264764" y="150124"/>
                  </a:lnTo>
                  <a:lnTo>
                    <a:pt x="264764" y="163772"/>
                  </a:lnTo>
                  <a:lnTo>
                    <a:pt x="0" y="13648"/>
                  </a:lnTo>
                  <a:close/>
                </a:path>
              </a:pathLst>
            </a:custGeom>
            <a:solidFill>
              <a:srgbClr val="C4D8E1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137E9D99-09A2-48AF-973C-3C82D0016CEE}"/>
                </a:ext>
              </a:extLst>
            </p:cNvPr>
            <p:cNvSpPr/>
            <p:nvPr/>
          </p:nvSpPr>
          <p:spPr>
            <a:xfrm>
              <a:off x="6247686" y="3697968"/>
              <a:ext cx="16377" cy="933497"/>
            </a:xfrm>
            <a:custGeom>
              <a:avLst/>
              <a:gdLst>
                <a:gd name="connsiteX0" fmla="*/ 16377 w 16377"/>
                <a:gd name="connsiteY0" fmla="*/ 933498 h 933497"/>
                <a:gd name="connsiteX1" fmla="*/ 2730 w 16377"/>
                <a:gd name="connsiteY1" fmla="*/ 928039 h 933497"/>
                <a:gd name="connsiteX2" fmla="*/ 0 w 16377"/>
                <a:gd name="connsiteY2" fmla="*/ 0 h 933497"/>
                <a:gd name="connsiteX3" fmla="*/ 13648 w 16377"/>
                <a:gd name="connsiteY3" fmla="*/ 5459 h 93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7" h="933497">
                  <a:moveTo>
                    <a:pt x="16377" y="933498"/>
                  </a:moveTo>
                  <a:lnTo>
                    <a:pt x="2730" y="928039"/>
                  </a:lnTo>
                  <a:lnTo>
                    <a:pt x="0" y="0"/>
                  </a:lnTo>
                  <a:lnTo>
                    <a:pt x="13648" y="5459"/>
                  </a:lnTo>
                  <a:close/>
                </a:path>
              </a:pathLst>
            </a:custGeom>
            <a:solidFill>
              <a:srgbClr val="B2CBD3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9" name="Рисунок 6">
              <a:extLst>
                <a:ext uri="{FF2B5EF4-FFF2-40B4-BE49-F238E27FC236}">
                  <a16:creationId xmlns:a16="http://schemas.microsoft.com/office/drawing/2014/main" id="{CD731A6C-F401-4605-B12E-9630B08ABA17}"/>
                </a:ext>
              </a:extLst>
            </p:cNvPr>
            <p:cNvGrpSpPr/>
            <p:nvPr/>
          </p:nvGrpSpPr>
          <p:grpSpPr>
            <a:xfrm>
              <a:off x="6421012" y="3930771"/>
              <a:ext cx="70967" cy="150123"/>
              <a:chOff x="6392351" y="3906206"/>
              <a:chExt cx="70967" cy="150123"/>
            </a:xfrm>
          </p:grpSpPr>
          <p:sp>
            <p:nvSpPr>
              <p:cNvPr id="139" name="Полилиния: фигура 138">
                <a:extLst>
                  <a:ext uri="{FF2B5EF4-FFF2-40B4-BE49-F238E27FC236}">
                    <a16:creationId xmlns:a16="http://schemas.microsoft.com/office/drawing/2014/main" id="{FC8E7A96-C3C7-47E7-AA84-F5DB44EC59B1}"/>
                  </a:ext>
                </a:extLst>
              </p:cNvPr>
              <p:cNvSpPr/>
              <p:nvPr/>
            </p:nvSpPr>
            <p:spPr>
              <a:xfrm>
                <a:off x="6392351" y="4011976"/>
                <a:ext cx="70285" cy="44354"/>
              </a:xfrm>
              <a:custGeom>
                <a:avLst/>
                <a:gdLst>
                  <a:gd name="connsiteX0" fmla="*/ 60050 w 70285"/>
                  <a:gd name="connsiteY0" fmla="*/ 6141 h 44354"/>
                  <a:gd name="connsiteX1" fmla="*/ 10918 w 70285"/>
                  <a:gd name="connsiteY1" fmla="*/ 6141 h 44354"/>
                  <a:gd name="connsiteX2" fmla="*/ 0 w 70285"/>
                  <a:gd name="connsiteY2" fmla="*/ 19789 h 44354"/>
                  <a:gd name="connsiteX3" fmla="*/ 0 w 70285"/>
                  <a:gd name="connsiteY3" fmla="*/ 19789 h 44354"/>
                  <a:gd name="connsiteX4" fmla="*/ 0 w 70285"/>
                  <a:gd name="connsiteY4" fmla="*/ 27978 h 44354"/>
                  <a:gd name="connsiteX5" fmla="*/ 10918 w 70285"/>
                  <a:gd name="connsiteY5" fmla="*/ 41625 h 44354"/>
                  <a:gd name="connsiteX6" fmla="*/ 16377 w 70285"/>
                  <a:gd name="connsiteY6" fmla="*/ 44355 h 44354"/>
                  <a:gd name="connsiteX7" fmla="*/ 16377 w 70285"/>
                  <a:gd name="connsiteY7" fmla="*/ 44355 h 44354"/>
                  <a:gd name="connsiteX8" fmla="*/ 16377 w 70285"/>
                  <a:gd name="connsiteY8" fmla="*/ 44355 h 44354"/>
                  <a:gd name="connsiteX9" fmla="*/ 19107 w 70285"/>
                  <a:gd name="connsiteY9" fmla="*/ 44355 h 44354"/>
                  <a:gd name="connsiteX10" fmla="*/ 21836 w 70285"/>
                  <a:gd name="connsiteY10" fmla="*/ 44355 h 44354"/>
                  <a:gd name="connsiteX11" fmla="*/ 21836 w 70285"/>
                  <a:gd name="connsiteY11" fmla="*/ 44355 h 44354"/>
                  <a:gd name="connsiteX12" fmla="*/ 21836 w 70285"/>
                  <a:gd name="connsiteY12" fmla="*/ 44355 h 44354"/>
                  <a:gd name="connsiteX13" fmla="*/ 24566 w 70285"/>
                  <a:gd name="connsiteY13" fmla="*/ 44355 h 44354"/>
                  <a:gd name="connsiteX14" fmla="*/ 24566 w 70285"/>
                  <a:gd name="connsiteY14" fmla="*/ 44355 h 44354"/>
                  <a:gd name="connsiteX15" fmla="*/ 24566 w 70285"/>
                  <a:gd name="connsiteY15" fmla="*/ 44355 h 44354"/>
                  <a:gd name="connsiteX16" fmla="*/ 24566 w 70285"/>
                  <a:gd name="connsiteY16" fmla="*/ 44355 h 44354"/>
                  <a:gd name="connsiteX17" fmla="*/ 27295 w 70285"/>
                  <a:gd name="connsiteY17" fmla="*/ 44355 h 44354"/>
                  <a:gd name="connsiteX18" fmla="*/ 27295 w 70285"/>
                  <a:gd name="connsiteY18" fmla="*/ 44355 h 44354"/>
                  <a:gd name="connsiteX19" fmla="*/ 27295 w 70285"/>
                  <a:gd name="connsiteY19" fmla="*/ 44355 h 44354"/>
                  <a:gd name="connsiteX20" fmla="*/ 30025 w 70285"/>
                  <a:gd name="connsiteY20" fmla="*/ 44355 h 44354"/>
                  <a:gd name="connsiteX21" fmla="*/ 32754 w 70285"/>
                  <a:gd name="connsiteY21" fmla="*/ 44355 h 44354"/>
                  <a:gd name="connsiteX22" fmla="*/ 32754 w 70285"/>
                  <a:gd name="connsiteY22" fmla="*/ 44355 h 44354"/>
                  <a:gd name="connsiteX23" fmla="*/ 32754 w 70285"/>
                  <a:gd name="connsiteY23" fmla="*/ 44355 h 44354"/>
                  <a:gd name="connsiteX24" fmla="*/ 35484 w 70285"/>
                  <a:gd name="connsiteY24" fmla="*/ 44355 h 44354"/>
                  <a:gd name="connsiteX25" fmla="*/ 35484 w 70285"/>
                  <a:gd name="connsiteY25" fmla="*/ 44355 h 44354"/>
                  <a:gd name="connsiteX26" fmla="*/ 38213 w 70285"/>
                  <a:gd name="connsiteY26" fmla="*/ 44355 h 44354"/>
                  <a:gd name="connsiteX27" fmla="*/ 40943 w 70285"/>
                  <a:gd name="connsiteY27" fmla="*/ 44355 h 44354"/>
                  <a:gd name="connsiteX28" fmla="*/ 40943 w 70285"/>
                  <a:gd name="connsiteY28" fmla="*/ 44355 h 44354"/>
                  <a:gd name="connsiteX29" fmla="*/ 49131 w 70285"/>
                  <a:gd name="connsiteY29" fmla="*/ 41625 h 44354"/>
                  <a:gd name="connsiteX30" fmla="*/ 49131 w 70285"/>
                  <a:gd name="connsiteY30" fmla="*/ 41625 h 44354"/>
                  <a:gd name="connsiteX31" fmla="*/ 51861 w 70285"/>
                  <a:gd name="connsiteY31" fmla="*/ 41625 h 44354"/>
                  <a:gd name="connsiteX32" fmla="*/ 54590 w 70285"/>
                  <a:gd name="connsiteY32" fmla="*/ 38896 h 44354"/>
                  <a:gd name="connsiteX33" fmla="*/ 54590 w 70285"/>
                  <a:gd name="connsiteY33" fmla="*/ 38896 h 44354"/>
                  <a:gd name="connsiteX34" fmla="*/ 57320 w 70285"/>
                  <a:gd name="connsiteY34" fmla="*/ 36166 h 44354"/>
                  <a:gd name="connsiteX35" fmla="*/ 57320 w 70285"/>
                  <a:gd name="connsiteY35" fmla="*/ 36166 h 44354"/>
                  <a:gd name="connsiteX36" fmla="*/ 57320 w 70285"/>
                  <a:gd name="connsiteY36" fmla="*/ 36166 h 44354"/>
                  <a:gd name="connsiteX37" fmla="*/ 57320 w 70285"/>
                  <a:gd name="connsiteY37" fmla="*/ 36166 h 44354"/>
                  <a:gd name="connsiteX38" fmla="*/ 57320 w 70285"/>
                  <a:gd name="connsiteY38" fmla="*/ 33437 h 44354"/>
                  <a:gd name="connsiteX39" fmla="*/ 57320 w 70285"/>
                  <a:gd name="connsiteY39" fmla="*/ 33437 h 44354"/>
                  <a:gd name="connsiteX40" fmla="*/ 57320 w 70285"/>
                  <a:gd name="connsiteY40" fmla="*/ 33437 h 44354"/>
                  <a:gd name="connsiteX41" fmla="*/ 57320 w 70285"/>
                  <a:gd name="connsiteY41" fmla="*/ 33437 h 44354"/>
                  <a:gd name="connsiteX42" fmla="*/ 57320 w 70285"/>
                  <a:gd name="connsiteY42" fmla="*/ 30707 h 44354"/>
                  <a:gd name="connsiteX43" fmla="*/ 57320 w 70285"/>
                  <a:gd name="connsiteY43" fmla="*/ 22519 h 44354"/>
                  <a:gd name="connsiteX44" fmla="*/ 57320 w 70285"/>
                  <a:gd name="connsiteY44" fmla="*/ 22519 h 44354"/>
                  <a:gd name="connsiteX45" fmla="*/ 57320 w 70285"/>
                  <a:gd name="connsiteY45" fmla="*/ 25248 h 44354"/>
                  <a:gd name="connsiteX46" fmla="*/ 60050 w 70285"/>
                  <a:gd name="connsiteY46" fmla="*/ 6141 h 44354"/>
                  <a:gd name="connsiteX47" fmla="*/ 65509 w 70285"/>
                  <a:gd name="connsiteY47" fmla="*/ 30707 h 44354"/>
                  <a:gd name="connsiteX48" fmla="*/ 65509 w 70285"/>
                  <a:gd name="connsiteY48" fmla="*/ 30707 h 44354"/>
                  <a:gd name="connsiteX49" fmla="*/ 65509 w 70285"/>
                  <a:gd name="connsiteY49" fmla="*/ 30707 h 44354"/>
                  <a:gd name="connsiteX50" fmla="*/ 65509 w 70285"/>
                  <a:gd name="connsiteY50" fmla="*/ 30707 h 44354"/>
                  <a:gd name="connsiteX51" fmla="*/ 68238 w 70285"/>
                  <a:gd name="connsiteY51" fmla="*/ 25248 h 44354"/>
                  <a:gd name="connsiteX52" fmla="*/ 68238 w 70285"/>
                  <a:gd name="connsiteY52" fmla="*/ 25248 h 44354"/>
                  <a:gd name="connsiteX53" fmla="*/ 68238 w 70285"/>
                  <a:gd name="connsiteY53" fmla="*/ 25248 h 44354"/>
                  <a:gd name="connsiteX54" fmla="*/ 68238 w 70285"/>
                  <a:gd name="connsiteY54" fmla="*/ 25248 h 44354"/>
                  <a:gd name="connsiteX55" fmla="*/ 62779 w 70285"/>
                  <a:gd name="connsiteY55" fmla="*/ 33437 h 44354"/>
                  <a:gd name="connsiteX56" fmla="*/ 62779 w 70285"/>
                  <a:gd name="connsiteY56" fmla="*/ 33437 h 44354"/>
                  <a:gd name="connsiteX57" fmla="*/ 62779 w 70285"/>
                  <a:gd name="connsiteY57" fmla="*/ 33437 h 44354"/>
                  <a:gd name="connsiteX58" fmla="*/ 62779 w 70285"/>
                  <a:gd name="connsiteY58" fmla="*/ 33437 h 44354"/>
                  <a:gd name="connsiteX59" fmla="*/ 5459 w 70285"/>
                  <a:gd name="connsiteY59" fmla="*/ 30707 h 44354"/>
                  <a:gd name="connsiteX60" fmla="*/ 5459 w 70285"/>
                  <a:gd name="connsiteY60" fmla="*/ 30707 h 44354"/>
                  <a:gd name="connsiteX61" fmla="*/ 5459 w 70285"/>
                  <a:gd name="connsiteY61" fmla="*/ 30707 h 44354"/>
                  <a:gd name="connsiteX62" fmla="*/ 0 w 70285"/>
                  <a:gd name="connsiteY62" fmla="*/ 22519 h 44354"/>
                  <a:gd name="connsiteX63" fmla="*/ 0 w 70285"/>
                  <a:gd name="connsiteY63" fmla="*/ 22519 h 44354"/>
                  <a:gd name="connsiteX64" fmla="*/ 0 w 70285"/>
                  <a:gd name="connsiteY64" fmla="*/ 22519 h 44354"/>
                  <a:gd name="connsiteX65" fmla="*/ 2730 w 70285"/>
                  <a:gd name="connsiteY65" fmla="*/ 25248 h 44354"/>
                  <a:gd name="connsiteX66" fmla="*/ 2730 w 70285"/>
                  <a:gd name="connsiteY66" fmla="*/ 25248 h 44354"/>
                  <a:gd name="connsiteX67" fmla="*/ 2730 w 70285"/>
                  <a:gd name="connsiteY67" fmla="*/ 25248 h 4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70285" h="44354">
                    <a:moveTo>
                      <a:pt x="60050" y="6141"/>
                    </a:moveTo>
                    <a:cubicBezTo>
                      <a:pt x="46402" y="-2047"/>
                      <a:pt x="24566" y="-2047"/>
                      <a:pt x="10918" y="6141"/>
                    </a:cubicBezTo>
                    <a:cubicBezTo>
                      <a:pt x="5459" y="8871"/>
                      <a:pt x="0" y="14330"/>
                      <a:pt x="0" y="19789"/>
                    </a:cubicBezTo>
                    <a:lnTo>
                      <a:pt x="0" y="19789"/>
                    </a:lnTo>
                    <a:lnTo>
                      <a:pt x="0" y="27978"/>
                    </a:lnTo>
                    <a:cubicBezTo>
                      <a:pt x="0" y="33437"/>
                      <a:pt x="2730" y="38896"/>
                      <a:pt x="10918" y="41625"/>
                    </a:cubicBezTo>
                    <a:cubicBezTo>
                      <a:pt x="13648" y="41625"/>
                      <a:pt x="13648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9107" y="44355"/>
                      <a:pt x="19107" y="44355"/>
                    </a:cubicBezTo>
                    <a:cubicBezTo>
                      <a:pt x="19107" y="44355"/>
                      <a:pt x="19107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30025" y="44355"/>
                    </a:cubicBezTo>
                    <a:cubicBezTo>
                      <a:pt x="30025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5484" y="44355"/>
                      <a:pt x="35484" y="44355"/>
                    </a:cubicBezTo>
                    <a:cubicBezTo>
                      <a:pt x="35484" y="44355"/>
                      <a:pt x="35484" y="44355"/>
                      <a:pt x="35484" y="44355"/>
                    </a:cubicBezTo>
                    <a:cubicBezTo>
                      <a:pt x="35484" y="44355"/>
                      <a:pt x="38213" y="44355"/>
                      <a:pt x="38213" y="44355"/>
                    </a:cubicBezTo>
                    <a:cubicBezTo>
                      <a:pt x="38213" y="44355"/>
                      <a:pt x="38213" y="44355"/>
                      <a:pt x="40943" y="44355"/>
                    </a:cubicBezTo>
                    <a:cubicBezTo>
                      <a:pt x="40943" y="44355"/>
                      <a:pt x="40943" y="44355"/>
                      <a:pt x="40943" y="44355"/>
                    </a:cubicBezTo>
                    <a:cubicBezTo>
                      <a:pt x="43672" y="44355"/>
                      <a:pt x="46402" y="41625"/>
                      <a:pt x="49131" y="41625"/>
                    </a:cubicBezTo>
                    <a:cubicBezTo>
                      <a:pt x="49131" y="41625"/>
                      <a:pt x="49131" y="41625"/>
                      <a:pt x="49131" y="41625"/>
                    </a:cubicBezTo>
                    <a:cubicBezTo>
                      <a:pt x="49131" y="41625"/>
                      <a:pt x="49131" y="41625"/>
                      <a:pt x="51861" y="41625"/>
                    </a:cubicBezTo>
                    <a:cubicBezTo>
                      <a:pt x="51861" y="41625"/>
                      <a:pt x="54590" y="41625"/>
                      <a:pt x="54590" y="38896"/>
                    </a:cubicBezTo>
                    <a:cubicBezTo>
                      <a:pt x="54590" y="38896"/>
                      <a:pt x="54590" y="38896"/>
                      <a:pt x="54590" y="38896"/>
                    </a:cubicBezTo>
                    <a:cubicBezTo>
                      <a:pt x="54590" y="3889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0707"/>
                    </a:cubicBezTo>
                    <a:lnTo>
                      <a:pt x="57320" y="22519"/>
                    </a:lnTo>
                    <a:cubicBezTo>
                      <a:pt x="57320" y="22519"/>
                      <a:pt x="57320" y="22519"/>
                      <a:pt x="57320" y="22519"/>
                    </a:cubicBezTo>
                    <a:cubicBezTo>
                      <a:pt x="57320" y="22519"/>
                      <a:pt x="57320" y="22519"/>
                      <a:pt x="57320" y="25248"/>
                    </a:cubicBezTo>
                    <a:cubicBezTo>
                      <a:pt x="70968" y="17060"/>
                      <a:pt x="68238" y="8871"/>
                      <a:pt x="60050" y="6141"/>
                    </a:cubicBezTo>
                    <a:close/>
                    <a:moveTo>
                      <a:pt x="65509" y="30707"/>
                    </a:moveTo>
                    <a:cubicBezTo>
                      <a:pt x="65509" y="27978"/>
                      <a:pt x="68238" y="27978"/>
                      <a:pt x="65509" y="30707"/>
                    </a:cubicBezTo>
                    <a:lnTo>
                      <a:pt x="65509" y="30707"/>
                    </a:lnTo>
                    <a:cubicBezTo>
                      <a:pt x="68238" y="27978"/>
                      <a:pt x="65509" y="27978"/>
                      <a:pt x="65509" y="30707"/>
                    </a:cubicBezTo>
                    <a:close/>
                    <a:moveTo>
                      <a:pt x="68238" y="25248"/>
                    </a:moveTo>
                    <a:cubicBezTo>
                      <a:pt x="68238" y="25248"/>
                      <a:pt x="68238" y="25248"/>
                      <a:pt x="68238" y="25248"/>
                    </a:cubicBezTo>
                    <a:cubicBezTo>
                      <a:pt x="70968" y="25248"/>
                      <a:pt x="70968" y="25248"/>
                      <a:pt x="68238" y="25248"/>
                    </a:cubicBezTo>
                    <a:cubicBezTo>
                      <a:pt x="68238" y="25248"/>
                      <a:pt x="68238" y="25248"/>
                      <a:pt x="68238" y="25248"/>
                    </a:cubicBezTo>
                    <a:close/>
                    <a:moveTo>
                      <a:pt x="62779" y="33437"/>
                    </a:moveTo>
                    <a:cubicBezTo>
                      <a:pt x="62779" y="33437"/>
                      <a:pt x="62779" y="33437"/>
                      <a:pt x="62779" y="33437"/>
                    </a:cubicBezTo>
                    <a:cubicBezTo>
                      <a:pt x="62779" y="33437"/>
                      <a:pt x="60050" y="33437"/>
                      <a:pt x="62779" y="33437"/>
                    </a:cubicBezTo>
                    <a:cubicBezTo>
                      <a:pt x="60050" y="33437"/>
                      <a:pt x="62779" y="33437"/>
                      <a:pt x="62779" y="33437"/>
                    </a:cubicBezTo>
                    <a:close/>
                    <a:moveTo>
                      <a:pt x="5459" y="30707"/>
                    </a:moveTo>
                    <a:cubicBezTo>
                      <a:pt x="5459" y="30707"/>
                      <a:pt x="5459" y="30707"/>
                      <a:pt x="5459" y="30707"/>
                    </a:cubicBezTo>
                    <a:cubicBezTo>
                      <a:pt x="5459" y="30707"/>
                      <a:pt x="5459" y="30707"/>
                      <a:pt x="5459" y="30707"/>
                    </a:cubicBezTo>
                    <a:close/>
                    <a:moveTo>
                      <a:pt x="0" y="22519"/>
                    </a:moveTo>
                    <a:cubicBezTo>
                      <a:pt x="0" y="22519"/>
                      <a:pt x="0" y="22519"/>
                      <a:pt x="0" y="22519"/>
                    </a:cubicBezTo>
                    <a:cubicBezTo>
                      <a:pt x="0" y="22519"/>
                      <a:pt x="0" y="22519"/>
                      <a:pt x="0" y="22519"/>
                    </a:cubicBezTo>
                    <a:close/>
                    <a:moveTo>
                      <a:pt x="2730" y="25248"/>
                    </a:moveTo>
                    <a:cubicBezTo>
                      <a:pt x="2730" y="25248"/>
                      <a:pt x="2730" y="27978"/>
                      <a:pt x="2730" y="25248"/>
                    </a:cubicBezTo>
                    <a:cubicBezTo>
                      <a:pt x="2730" y="27978"/>
                      <a:pt x="2730" y="25248"/>
                      <a:pt x="2730" y="25248"/>
                    </a:cubicBezTo>
                    <a:close/>
                  </a:path>
                </a:pathLst>
              </a:custGeom>
              <a:solidFill>
                <a:srgbClr val="33020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0" name="Полилиния: фигура 139">
                <a:extLst>
                  <a:ext uri="{FF2B5EF4-FFF2-40B4-BE49-F238E27FC236}">
                    <a16:creationId xmlns:a16="http://schemas.microsoft.com/office/drawing/2014/main" id="{CC7033ED-0F47-40F3-B47E-7A30113542FF}"/>
                  </a:ext>
                </a:extLst>
              </p:cNvPr>
              <p:cNvSpPr/>
              <p:nvPr/>
            </p:nvSpPr>
            <p:spPr>
              <a:xfrm>
                <a:off x="6392351" y="3906206"/>
                <a:ext cx="51860" cy="145347"/>
              </a:xfrm>
              <a:custGeom>
                <a:avLst/>
                <a:gdLst>
                  <a:gd name="connsiteX0" fmla="*/ 51861 w 51860"/>
                  <a:gd name="connsiteY0" fmla="*/ 21836 h 145347"/>
                  <a:gd name="connsiteX1" fmla="*/ 10918 w 51860"/>
                  <a:gd name="connsiteY1" fmla="*/ 0 h 145347"/>
                  <a:gd name="connsiteX2" fmla="*/ 0 w 51860"/>
                  <a:gd name="connsiteY2" fmla="*/ 125558 h 145347"/>
                  <a:gd name="connsiteX3" fmla="*/ 16377 w 51860"/>
                  <a:gd name="connsiteY3" fmla="*/ 141935 h 145347"/>
                  <a:gd name="connsiteX4" fmla="*/ 46402 w 51860"/>
                  <a:gd name="connsiteY4" fmla="*/ 144665 h 145347"/>
                  <a:gd name="connsiteX5" fmla="*/ 51861 w 51860"/>
                  <a:gd name="connsiteY5" fmla="*/ 21836 h 14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860" h="145347">
                    <a:moveTo>
                      <a:pt x="51861" y="21836"/>
                    </a:moveTo>
                    <a:lnTo>
                      <a:pt x="10918" y="0"/>
                    </a:lnTo>
                    <a:lnTo>
                      <a:pt x="0" y="125558"/>
                    </a:lnTo>
                    <a:cubicBezTo>
                      <a:pt x="0" y="125558"/>
                      <a:pt x="0" y="136476"/>
                      <a:pt x="16377" y="141935"/>
                    </a:cubicBezTo>
                    <a:cubicBezTo>
                      <a:pt x="32754" y="147394"/>
                      <a:pt x="46402" y="144665"/>
                      <a:pt x="46402" y="144665"/>
                    </a:cubicBezTo>
                    <a:lnTo>
                      <a:pt x="51861" y="21836"/>
                    </a:lnTo>
                    <a:close/>
                  </a:path>
                </a:pathLst>
              </a:custGeom>
              <a:solidFill>
                <a:srgbClr val="E2843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1" name="Полилиния: фигура 140">
                <a:extLst>
                  <a:ext uri="{FF2B5EF4-FFF2-40B4-BE49-F238E27FC236}">
                    <a16:creationId xmlns:a16="http://schemas.microsoft.com/office/drawing/2014/main" id="{EACD084D-C782-4790-BB93-8F23555D2C4C}"/>
                  </a:ext>
                </a:extLst>
              </p:cNvPr>
              <p:cNvSpPr/>
              <p:nvPr/>
            </p:nvSpPr>
            <p:spPr>
              <a:xfrm>
                <a:off x="6438753" y="3928043"/>
                <a:ext cx="24565" cy="122828"/>
              </a:xfrm>
              <a:custGeom>
                <a:avLst/>
                <a:gdLst>
                  <a:gd name="connsiteX0" fmla="*/ 5459 w 24565"/>
                  <a:gd name="connsiteY0" fmla="*/ 0 h 122828"/>
                  <a:gd name="connsiteX1" fmla="*/ 0 w 24565"/>
                  <a:gd name="connsiteY1" fmla="*/ 122829 h 122828"/>
                  <a:gd name="connsiteX2" fmla="*/ 16377 w 24565"/>
                  <a:gd name="connsiteY2" fmla="*/ 114640 h 122828"/>
                  <a:gd name="connsiteX3" fmla="*/ 24566 w 24565"/>
                  <a:gd name="connsiteY3" fmla="*/ 103722 h 122828"/>
                  <a:gd name="connsiteX4" fmla="*/ 5459 w 24565"/>
                  <a:gd name="connsiteY4" fmla="*/ 0 h 1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5" h="122828">
                    <a:moveTo>
                      <a:pt x="5459" y="0"/>
                    </a:moveTo>
                    <a:lnTo>
                      <a:pt x="0" y="122829"/>
                    </a:lnTo>
                    <a:cubicBezTo>
                      <a:pt x="0" y="122829"/>
                      <a:pt x="10918" y="122829"/>
                      <a:pt x="16377" y="114640"/>
                    </a:cubicBezTo>
                    <a:cubicBezTo>
                      <a:pt x="24566" y="106451"/>
                      <a:pt x="24566" y="103722"/>
                      <a:pt x="24566" y="103722"/>
                    </a:cubicBezTo>
                    <a:cubicBezTo>
                      <a:pt x="24566" y="103722"/>
                      <a:pt x="13648" y="38213"/>
                      <a:pt x="5459" y="0"/>
                    </a:cubicBezTo>
                    <a:close/>
                  </a:path>
                </a:pathLst>
              </a:custGeom>
              <a:solidFill>
                <a:srgbClr val="D67004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2" name="Полилиния: фигура 141">
                <a:extLst>
                  <a:ext uri="{FF2B5EF4-FFF2-40B4-BE49-F238E27FC236}">
                    <a16:creationId xmlns:a16="http://schemas.microsoft.com/office/drawing/2014/main" id="{ACC760FC-C4B9-4A57-9C5F-47C957867845}"/>
                  </a:ext>
                </a:extLst>
              </p:cNvPr>
              <p:cNvSpPr/>
              <p:nvPr/>
            </p:nvSpPr>
            <p:spPr>
              <a:xfrm>
                <a:off x="6397810" y="3922584"/>
                <a:ext cx="38213" cy="104935"/>
              </a:xfrm>
              <a:custGeom>
                <a:avLst/>
                <a:gdLst>
                  <a:gd name="connsiteX0" fmla="*/ 38213 w 38213"/>
                  <a:gd name="connsiteY0" fmla="*/ 16377 h 104935"/>
                  <a:gd name="connsiteX1" fmla="*/ 32754 w 38213"/>
                  <a:gd name="connsiteY1" fmla="*/ 103722 h 104935"/>
                  <a:gd name="connsiteX2" fmla="*/ 16377 w 38213"/>
                  <a:gd name="connsiteY2" fmla="*/ 103722 h 104935"/>
                  <a:gd name="connsiteX3" fmla="*/ 0 w 38213"/>
                  <a:gd name="connsiteY3" fmla="*/ 92804 h 104935"/>
                  <a:gd name="connsiteX4" fmla="*/ 8189 w 38213"/>
                  <a:gd name="connsiteY4" fmla="*/ 0 h 104935"/>
                  <a:gd name="connsiteX5" fmla="*/ 38213 w 38213"/>
                  <a:gd name="connsiteY5" fmla="*/ 16377 h 10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13" h="104935">
                    <a:moveTo>
                      <a:pt x="38213" y="16377"/>
                    </a:moveTo>
                    <a:lnTo>
                      <a:pt x="32754" y="103722"/>
                    </a:lnTo>
                    <a:cubicBezTo>
                      <a:pt x="32754" y="103722"/>
                      <a:pt x="30025" y="106451"/>
                      <a:pt x="16377" y="103722"/>
                    </a:cubicBezTo>
                    <a:cubicBezTo>
                      <a:pt x="0" y="100992"/>
                      <a:pt x="0" y="92804"/>
                      <a:pt x="0" y="92804"/>
                    </a:cubicBezTo>
                    <a:lnTo>
                      <a:pt x="8189" y="0"/>
                    </a:lnTo>
                    <a:lnTo>
                      <a:pt x="38213" y="16377"/>
                    </a:lnTo>
                    <a:close/>
                  </a:path>
                </a:pathLst>
              </a:custGeom>
              <a:solidFill>
                <a:srgbClr val="FDD29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4" name="Рисунок 6">
              <a:extLst>
                <a:ext uri="{FF2B5EF4-FFF2-40B4-BE49-F238E27FC236}">
                  <a16:creationId xmlns:a16="http://schemas.microsoft.com/office/drawing/2014/main" id="{37DCEB67-7172-4A7C-9F9E-7977E4FFF88B}"/>
                </a:ext>
              </a:extLst>
            </p:cNvPr>
            <p:cNvGrpSpPr/>
            <p:nvPr/>
          </p:nvGrpSpPr>
          <p:grpSpPr>
            <a:xfrm>
              <a:off x="6310466" y="3949879"/>
              <a:ext cx="70967" cy="150123"/>
              <a:chOff x="6310466" y="3949879"/>
              <a:chExt cx="70967" cy="150123"/>
            </a:xfrm>
          </p:grpSpPr>
          <p:sp>
            <p:nvSpPr>
              <p:cNvPr id="135" name="Полилиния: фигура 134">
                <a:extLst>
                  <a:ext uri="{FF2B5EF4-FFF2-40B4-BE49-F238E27FC236}">
                    <a16:creationId xmlns:a16="http://schemas.microsoft.com/office/drawing/2014/main" id="{CD8F861C-9EB1-49EE-B404-9CF5A11FC369}"/>
                  </a:ext>
                </a:extLst>
              </p:cNvPr>
              <p:cNvSpPr/>
              <p:nvPr/>
            </p:nvSpPr>
            <p:spPr>
              <a:xfrm>
                <a:off x="6310466" y="4055648"/>
                <a:ext cx="68238" cy="44354"/>
              </a:xfrm>
              <a:custGeom>
                <a:avLst/>
                <a:gdLst>
                  <a:gd name="connsiteX0" fmla="*/ 60050 w 68238"/>
                  <a:gd name="connsiteY0" fmla="*/ 6141 h 44354"/>
                  <a:gd name="connsiteX1" fmla="*/ 10918 w 68238"/>
                  <a:gd name="connsiteY1" fmla="*/ 6141 h 44354"/>
                  <a:gd name="connsiteX2" fmla="*/ 0 w 68238"/>
                  <a:gd name="connsiteY2" fmla="*/ 19789 h 44354"/>
                  <a:gd name="connsiteX3" fmla="*/ 0 w 68238"/>
                  <a:gd name="connsiteY3" fmla="*/ 19789 h 44354"/>
                  <a:gd name="connsiteX4" fmla="*/ 0 w 68238"/>
                  <a:gd name="connsiteY4" fmla="*/ 27978 h 44354"/>
                  <a:gd name="connsiteX5" fmla="*/ 10918 w 68238"/>
                  <a:gd name="connsiteY5" fmla="*/ 41625 h 44354"/>
                  <a:gd name="connsiteX6" fmla="*/ 16377 w 68238"/>
                  <a:gd name="connsiteY6" fmla="*/ 44355 h 44354"/>
                  <a:gd name="connsiteX7" fmla="*/ 16377 w 68238"/>
                  <a:gd name="connsiteY7" fmla="*/ 44355 h 44354"/>
                  <a:gd name="connsiteX8" fmla="*/ 16377 w 68238"/>
                  <a:gd name="connsiteY8" fmla="*/ 44355 h 44354"/>
                  <a:gd name="connsiteX9" fmla="*/ 19107 w 68238"/>
                  <a:gd name="connsiteY9" fmla="*/ 44355 h 44354"/>
                  <a:gd name="connsiteX10" fmla="*/ 21836 w 68238"/>
                  <a:gd name="connsiteY10" fmla="*/ 44355 h 44354"/>
                  <a:gd name="connsiteX11" fmla="*/ 21836 w 68238"/>
                  <a:gd name="connsiteY11" fmla="*/ 44355 h 44354"/>
                  <a:gd name="connsiteX12" fmla="*/ 21836 w 68238"/>
                  <a:gd name="connsiteY12" fmla="*/ 44355 h 44354"/>
                  <a:gd name="connsiteX13" fmla="*/ 24566 w 68238"/>
                  <a:gd name="connsiteY13" fmla="*/ 44355 h 44354"/>
                  <a:gd name="connsiteX14" fmla="*/ 24566 w 68238"/>
                  <a:gd name="connsiteY14" fmla="*/ 44355 h 44354"/>
                  <a:gd name="connsiteX15" fmla="*/ 24566 w 68238"/>
                  <a:gd name="connsiteY15" fmla="*/ 44355 h 44354"/>
                  <a:gd name="connsiteX16" fmla="*/ 24566 w 68238"/>
                  <a:gd name="connsiteY16" fmla="*/ 44355 h 44354"/>
                  <a:gd name="connsiteX17" fmla="*/ 27295 w 68238"/>
                  <a:gd name="connsiteY17" fmla="*/ 44355 h 44354"/>
                  <a:gd name="connsiteX18" fmla="*/ 27295 w 68238"/>
                  <a:gd name="connsiteY18" fmla="*/ 44355 h 44354"/>
                  <a:gd name="connsiteX19" fmla="*/ 27295 w 68238"/>
                  <a:gd name="connsiteY19" fmla="*/ 44355 h 44354"/>
                  <a:gd name="connsiteX20" fmla="*/ 30025 w 68238"/>
                  <a:gd name="connsiteY20" fmla="*/ 44355 h 44354"/>
                  <a:gd name="connsiteX21" fmla="*/ 32754 w 68238"/>
                  <a:gd name="connsiteY21" fmla="*/ 44355 h 44354"/>
                  <a:gd name="connsiteX22" fmla="*/ 32754 w 68238"/>
                  <a:gd name="connsiteY22" fmla="*/ 44355 h 44354"/>
                  <a:gd name="connsiteX23" fmla="*/ 32754 w 68238"/>
                  <a:gd name="connsiteY23" fmla="*/ 44355 h 44354"/>
                  <a:gd name="connsiteX24" fmla="*/ 35484 w 68238"/>
                  <a:gd name="connsiteY24" fmla="*/ 44355 h 44354"/>
                  <a:gd name="connsiteX25" fmla="*/ 35484 w 68238"/>
                  <a:gd name="connsiteY25" fmla="*/ 44355 h 44354"/>
                  <a:gd name="connsiteX26" fmla="*/ 38213 w 68238"/>
                  <a:gd name="connsiteY26" fmla="*/ 44355 h 44354"/>
                  <a:gd name="connsiteX27" fmla="*/ 40943 w 68238"/>
                  <a:gd name="connsiteY27" fmla="*/ 44355 h 44354"/>
                  <a:gd name="connsiteX28" fmla="*/ 40943 w 68238"/>
                  <a:gd name="connsiteY28" fmla="*/ 44355 h 44354"/>
                  <a:gd name="connsiteX29" fmla="*/ 49131 w 68238"/>
                  <a:gd name="connsiteY29" fmla="*/ 41625 h 44354"/>
                  <a:gd name="connsiteX30" fmla="*/ 49131 w 68238"/>
                  <a:gd name="connsiteY30" fmla="*/ 41625 h 44354"/>
                  <a:gd name="connsiteX31" fmla="*/ 51861 w 68238"/>
                  <a:gd name="connsiteY31" fmla="*/ 41625 h 44354"/>
                  <a:gd name="connsiteX32" fmla="*/ 54590 w 68238"/>
                  <a:gd name="connsiteY32" fmla="*/ 38896 h 44354"/>
                  <a:gd name="connsiteX33" fmla="*/ 54590 w 68238"/>
                  <a:gd name="connsiteY33" fmla="*/ 38896 h 44354"/>
                  <a:gd name="connsiteX34" fmla="*/ 57320 w 68238"/>
                  <a:gd name="connsiteY34" fmla="*/ 36166 h 44354"/>
                  <a:gd name="connsiteX35" fmla="*/ 57320 w 68238"/>
                  <a:gd name="connsiteY35" fmla="*/ 36166 h 44354"/>
                  <a:gd name="connsiteX36" fmla="*/ 57320 w 68238"/>
                  <a:gd name="connsiteY36" fmla="*/ 36166 h 44354"/>
                  <a:gd name="connsiteX37" fmla="*/ 57320 w 68238"/>
                  <a:gd name="connsiteY37" fmla="*/ 36166 h 44354"/>
                  <a:gd name="connsiteX38" fmla="*/ 57320 w 68238"/>
                  <a:gd name="connsiteY38" fmla="*/ 33437 h 44354"/>
                  <a:gd name="connsiteX39" fmla="*/ 57320 w 68238"/>
                  <a:gd name="connsiteY39" fmla="*/ 33437 h 44354"/>
                  <a:gd name="connsiteX40" fmla="*/ 57320 w 68238"/>
                  <a:gd name="connsiteY40" fmla="*/ 33437 h 44354"/>
                  <a:gd name="connsiteX41" fmla="*/ 57320 w 68238"/>
                  <a:gd name="connsiteY41" fmla="*/ 33437 h 44354"/>
                  <a:gd name="connsiteX42" fmla="*/ 57320 w 68238"/>
                  <a:gd name="connsiteY42" fmla="*/ 30707 h 44354"/>
                  <a:gd name="connsiteX43" fmla="*/ 57320 w 68238"/>
                  <a:gd name="connsiteY43" fmla="*/ 22519 h 44354"/>
                  <a:gd name="connsiteX44" fmla="*/ 57320 w 68238"/>
                  <a:gd name="connsiteY44" fmla="*/ 22519 h 44354"/>
                  <a:gd name="connsiteX45" fmla="*/ 57320 w 68238"/>
                  <a:gd name="connsiteY45" fmla="*/ 25248 h 44354"/>
                  <a:gd name="connsiteX46" fmla="*/ 60050 w 68238"/>
                  <a:gd name="connsiteY46" fmla="*/ 6141 h 44354"/>
                  <a:gd name="connsiteX47" fmla="*/ 65509 w 68238"/>
                  <a:gd name="connsiteY47" fmla="*/ 27978 h 44354"/>
                  <a:gd name="connsiteX48" fmla="*/ 65509 w 68238"/>
                  <a:gd name="connsiteY48" fmla="*/ 27978 h 44354"/>
                  <a:gd name="connsiteX49" fmla="*/ 65509 w 68238"/>
                  <a:gd name="connsiteY49" fmla="*/ 27978 h 44354"/>
                  <a:gd name="connsiteX50" fmla="*/ 65509 w 68238"/>
                  <a:gd name="connsiteY50" fmla="*/ 27978 h 44354"/>
                  <a:gd name="connsiteX51" fmla="*/ 68238 w 68238"/>
                  <a:gd name="connsiteY51" fmla="*/ 25248 h 44354"/>
                  <a:gd name="connsiteX52" fmla="*/ 68238 w 68238"/>
                  <a:gd name="connsiteY52" fmla="*/ 25248 h 44354"/>
                  <a:gd name="connsiteX53" fmla="*/ 68238 w 68238"/>
                  <a:gd name="connsiteY53" fmla="*/ 25248 h 44354"/>
                  <a:gd name="connsiteX54" fmla="*/ 68238 w 68238"/>
                  <a:gd name="connsiteY54" fmla="*/ 25248 h 44354"/>
                  <a:gd name="connsiteX55" fmla="*/ 62779 w 68238"/>
                  <a:gd name="connsiteY55" fmla="*/ 30707 h 44354"/>
                  <a:gd name="connsiteX56" fmla="*/ 62779 w 68238"/>
                  <a:gd name="connsiteY56" fmla="*/ 30707 h 44354"/>
                  <a:gd name="connsiteX57" fmla="*/ 62779 w 68238"/>
                  <a:gd name="connsiteY57" fmla="*/ 30707 h 44354"/>
                  <a:gd name="connsiteX58" fmla="*/ 62779 w 68238"/>
                  <a:gd name="connsiteY58" fmla="*/ 30707 h 44354"/>
                  <a:gd name="connsiteX59" fmla="*/ 5459 w 68238"/>
                  <a:gd name="connsiteY59" fmla="*/ 27978 h 44354"/>
                  <a:gd name="connsiteX60" fmla="*/ 5459 w 68238"/>
                  <a:gd name="connsiteY60" fmla="*/ 27978 h 44354"/>
                  <a:gd name="connsiteX61" fmla="*/ 5459 w 68238"/>
                  <a:gd name="connsiteY61" fmla="*/ 27978 h 44354"/>
                  <a:gd name="connsiteX62" fmla="*/ 0 w 68238"/>
                  <a:gd name="connsiteY62" fmla="*/ 22519 h 44354"/>
                  <a:gd name="connsiteX63" fmla="*/ 0 w 68238"/>
                  <a:gd name="connsiteY63" fmla="*/ 22519 h 44354"/>
                  <a:gd name="connsiteX64" fmla="*/ 0 w 68238"/>
                  <a:gd name="connsiteY64" fmla="*/ 22519 h 44354"/>
                  <a:gd name="connsiteX65" fmla="*/ 2730 w 68238"/>
                  <a:gd name="connsiteY65" fmla="*/ 25248 h 44354"/>
                  <a:gd name="connsiteX66" fmla="*/ 2730 w 68238"/>
                  <a:gd name="connsiteY66" fmla="*/ 25248 h 44354"/>
                  <a:gd name="connsiteX67" fmla="*/ 2730 w 68238"/>
                  <a:gd name="connsiteY67" fmla="*/ 25248 h 4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8238" h="44354">
                    <a:moveTo>
                      <a:pt x="60050" y="6141"/>
                    </a:moveTo>
                    <a:cubicBezTo>
                      <a:pt x="46402" y="-2047"/>
                      <a:pt x="24566" y="-2047"/>
                      <a:pt x="10918" y="6141"/>
                    </a:cubicBezTo>
                    <a:cubicBezTo>
                      <a:pt x="5459" y="8871"/>
                      <a:pt x="0" y="14330"/>
                      <a:pt x="0" y="19789"/>
                    </a:cubicBezTo>
                    <a:cubicBezTo>
                      <a:pt x="0" y="19789"/>
                      <a:pt x="0" y="19789"/>
                      <a:pt x="0" y="19789"/>
                    </a:cubicBezTo>
                    <a:lnTo>
                      <a:pt x="0" y="27978"/>
                    </a:lnTo>
                    <a:cubicBezTo>
                      <a:pt x="0" y="33437"/>
                      <a:pt x="2730" y="38896"/>
                      <a:pt x="10918" y="41625"/>
                    </a:cubicBezTo>
                    <a:cubicBezTo>
                      <a:pt x="13648" y="41625"/>
                      <a:pt x="13648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9107" y="44355"/>
                      <a:pt x="19107" y="44355"/>
                    </a:cubicBezTo>
                    <a:cubicBezTo>
                      <a:pt x="19107" y="44355"/>
                      <a:pt x="19107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30025" y="44355"/>
                    </a:cubicBezTo>
                    <a:cubicBezTo>
                      <a:pt x="30025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5484" y="44355"/>
                      <a:pt x="35484" y="44355"/>
                    </a:cubicBezTo>
                    <a:cubicBezTo>
                      <a:pt x="35484" y="44355"/>
                      <a:pt x="35484" y="44355"/>
                      <a:pt x="35484" y="44355"/>
                    </a:cubicBezTo>
                    <a:cubicBezTo>
                      <a:pt x="35484" y="44355"/>
                      <a:pt x="38213" y="44355"/>
                      <a:pt x="38213" y="44355"/>
                    </a:cubicBezTo>
                    <a:cubicBezTo>
                      <a:pt x="38213" y="44355"/>
                      <a:pt x="38213" y="44355"/>
                      <a:pt x="40943" y="44355"/>
                    </a:cubicBezTo>
                    <a:cubicBezTo>
                      <a:pt x="40943" y="44355"/>
                      <a:pt x="40943" y="44355"/>
                      <a:pt x="40943" y="44355"/>
                    </a:cubicBezTo>
                    <a:cubicBezTo>
                      <a:pt x="43672" y="44355"/>
                      <a:pt x="46402" y="41625"/>
                      <a:pt x="49131" y="41625"/>
                    </a:cubicBezTo>
                    <a:cubicBezTo>
                      <a:pt x="49131" y="41625"/>
                      <a:pt x="49131" y="41625"/>
                      <a:pt x="49131" y="41625"/>
                    </a:cubicBezTo>
                    <a:cubicBezTo>
                      <a:pt x="49131" y="41625"/>
                      <a:pt x="49131" y="41625"/>
                      <a:pt x="51861" y="41625"/>
                    </a:cubicBezTo>
                    <a:cubicBezTo>
                      <a:pt x="51861" y="41625"/>
                      <a:pt x="54590" y="41625"/>
                      <a:pt x="54590" y="38896"/>
                    </a:cubicBezTo>
                    <a:cubicBezTo>
                      <a:pt x="54590" y="38896"/>
                      <a:pt x="54590" y="38896"/>
                      <a:pt x="54590" y="38896"/>
                    </a:cubicBezTo>
                    <a:cubicBezTo>
                      <a:pt x="54590" y="3889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0707"/>
                    </a:cubicBezTo>
                    <a:lnTo>
                      <a:pt x="57320" y="22519"/>
                    </a:lnTo>
                    <a:cubicBezTo>
                      <a:pt x="57320" y="22519"/>
                      <a:pt x="57320" y="22519"/>
                      <a:pt x="57320" y="22519"/>
                    </a:cubicBezTo>
                    <a:cubicBezTo>
                      <a:pt x="57320" y="22519"/>
                      <a:pt x="57320" y="22519"/>
                      <a:pt x="57320" y="25248"/>
                    </a:cubicBezTo>
                    <a:cubicBezTo>
                      <a:pt x="70968" y="14330"/>
                      <a:pt x="68238" y="8871"/>
                      <a:pt x="60050" y="6141"/>
                    </a:cubicBezTo>
                    <a:close/>
                    <a:moveTo>
                      <a:pt x="65509" y="27978"/>
                    </a:moveTo>
                    <a:cubicBezTo>
                      <a:pt x="65509" y="27978"/>
                      <a:pt x="65509" y="27978"/>
                      <a:pt x="65509" y="27978"/>
                    </a:cubicBezTo>
                    <a:lnTo>
                      <a:pt x="65509" y="27978"/>
                    </a:lnTo>
                    <a:cubicBezTo>
                      <a:pt x="65509" y="27978"/>
                      <a:pt x="65509" y="27978"/>
                      <a:pt x="65509" y="27978"/>
                    </a:cubicBezTo>
                    <a:close/>
                    <a:moveTo>
                      <a:pt x="68238" y="25248"/>
                    </a:moveTo>
                    <a:cubicBezTo>
                      <a:pt x="68238" y="25248"/>
                      <a:pt x="68238" y="25248"/>
                      <a:pt x="68238" y="25248"/>
                    </a:cubicBezTo>
                    <a:cubicBezTo>
                      <a:pt x="68238" y="22519"/>
                      <a:pt x="68238" y="22519"/>
                      <a:pt x="68238" y="25248"/>
                    </a:cubicBezTo>
                    <a:cubicBezTo>
                      <a:pt x="68238" y="25248"/>
                      <a:pt x="68238" y="25248"/>
                      <a:pt x="68238" y="25248"/>
                    </a:cubicBezTo>
                    <a:close/>
                    <a:moveTo>
                      <a:pt x="62779" y="30707"/>
                    </a:moveTo>
                    <a:cubicBezTo>
                      <a:pt x="62779" y="30707"/>
                      <a:pt x="62779" y="30707"/>
                      <a:pt x="62779" y="30707"/>
                    </a:cubicBezTo>
                    <a:cubicBezTo>
                      <a:pt x="60050" y="33437"/>
                      <a:pt x="60050" y="33437"/>
                      <a:pt x="62779" y="30707"/>
                    </a:cubicBezTo>
                    <a:cubicBezTo>
                      <a:pt x="60050" y="33437"/>
                      <a:pt x="60050" y="33437"/>
                      <a:pt x="62779" y="30707"/>
                    </a:cubicBezTo>
                    <a:close/>
                    <a:moveTo>
                      <a:pt x="5459" y="27978"/>
                    </a:moveTo>
                    <a:cubicBezTo>
                      <a:pt x="5459" y="27978"/>
                      <a:pt x="5459" y="30707"/>
                      <a:pt x="5459" y="27978"/>
                    </a:cubicBezTo>
                    <a:cubicBezTo>
                      <a:pt x="5459" y="30707"/>
                      <a:pt x="5459" y="27978"/>
                      <a:pt x="5459" y="27978"/>
                    </a:cubicBezTo>
                    <a:close/>
                    <a:moveTo>
                      <a:pt x="0" y="22519"/>
                    </a:moveTo>
                    <a:cubicBezTo>
                      <a:pt x="0" y="22519"/>
                      <a:pt x="0" y="22519"/>
                      <a:pt x="0" y="22519"/>
                    </a:cubicBezTo>
                    <a:cubicBezTo>
                      <a:pt x="0" y="22519"/>
                      <a:pt x="0" y="22519"/>
                      <a:pt x="0" y="22519"/>
                    </a:cubicBezTo>
                    <a:close/>
                    <a:moveTo>
                      <a:pt x="2730" y="25248"/>
                    </a:moveTo>
                    <a:cubicBezTo>
                      <a:pt x="2730" y="25248"/>
                      <a:pt x="2730" y="25248"/>
                      <a:pt x="2730" y="25248"/>
                    </a:cubicBezTo>
                    <a:cubicBezTo>
                      <a:pt x="2730" y="25248"/>
                      <a:pt x="2730" y="25248"/>
                      <a:pt x="2730" y="25248"/>
                    </a:cubicBezTo>
                    <a:close/>
                  </a:path>
                </a:pathLst>
              </a:custGeom>
              <a:solidFill>
                <a:srgbClr val="33020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6" name="Полилиния: фигура 135">
                <a:extLst>
                  <a:ext uri="{FF2B5EF4-FFF2-40B4-BE49-F238E27FC236}">
                    <a16:creationId xmlns:a16="http://schemas.microsoft.com/office/drawing/2014/main" id="{6722EAE5-1E7B-4876-B7B2-EB47F05CD0E9}"/>
                  </a:ext>
                </a:extLst>
              </p:cNvPr>
              <p:cNvSpPr/>
              <p:nvPr/>
            </p:nvSpPr>
            <p:spPr>
              <a:xfrm>
                <a:off x="6310466" y="3949879"/>
                <a:ext cx="51860" cy="145347"/>
              </a:xfrm>
              <a:custGeom>
                <a:avLst/>
                <a:gdLst>
                  <a:gd name="connsiteX0" fmla="*/ 51861 w 51860"/>
                  <a:gd name="connsiteY0" fmla="*/ 21836 h 145347"/>
                  <a:gd name="connsiteX1" fmla="*/ 10918 w 51860"/>
                  <a:gd name="connsiteY1" fmla="*/ 0 h 145347"/>
                  <a:gd name="connsiteX2" fmla="*/ 0 w 51860"/>
                  <a:gd name="connsiteY2" fmla="*/ 125558 h 145347"/>
                  <a:gd name="connsiteX3" fmla="*/ 16377 w 51860"/>
                  <a:gd name="connsiteY3" fmla="*/ 141935 h 145347"/>
                  <a:gd name="connsiteX4" fmla="*/ 46402 w 51860"/>
                  <a:gd name="connsiteY4" fmla="*/ 144665 h 145347"/>
                  <a:gd name="connsiteX5" fmla="*/ 51861 w 51860"/>
                  <a:gd name="connsiteY5" fmla="*/ 21836 h 14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860" h="145347">
                    <a:moveTo>
                      <a:pt x="51861" y="21836"/>
                    </a:moveTo>
                    <a:lnTo>
                      <a:pt x="10918" y="0"/>
                    </a:lnTo>
                    <a:lnTo>
                      <a:pt x="0" y="125558"/>
                    </a:lnTo>
                    <a:cubicBezTo>
                      <a:pt x="0" y="125558"/>
                      <a:pt x="0" y="136476"/>
                      <a:pt x="16377" y="141935"/>
                    </a:cubicBezTo>
                    <a:cubicBezTo>
                      <a:pt x="32754" y="147394"/>
                      <a:pt x="46402" y="144665"/>
                      <a:pt x="46402" y="144665"/>
                    </a:cubicBezTo>
                    <a:lnTo>
                      <a:pt x="51861" y="21836"/>
                    </a:lnTo>
                    <a:close/>
                  </a:path>
                </a:pathLst>
              </a:custGeom>
              <a:solidFill>
                <a:srgbClr val="E2843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7" name="Полилиния: фигура 136">
                <a:extLst>
                  <a:ext uri="{FF2B5EF4-FFF2-40B4-BE49-F238E27FC236}">
                    <a16:creationId xmlns:a16="http://schemas.microsoft.com/office/drawing/2014/main" id="{D2A9E5FA-1447-4D0E-AD11-E5555A84923F}"/>
                  </a:ext>
                </a:extLst>
              </p:cNvPr>
              <p:cNvSpPr/>
              <p:nvPr/>
            </p:nvSpPr>
            <p:spPr>
              <a:xfrm>
                <a:off x="6356867" y="3971715"/>
                <a:ext cx="24565" cy="122828"/>
              </a:xfrm>
              <a:custGeom>
                <a:avLst/>
                <a:gdLst>
                  <a:gd name="connsiteX0" fmla="*/ 5459 w 24565"/>
                  <a:gd name="connsiteY0" fmla="*/ 0 h 122828"/>
                  <a:gd name="connsiteX1" fmla="*/ 0 w 24565"/>
                  <a:gd name="connsiteY1" fmla="*/ 122829 h 122828"/>
                  <a:gd name="connsiteX2" fmla="*/ 16377 w 24565"/>
                  <a:gd name="connsiteY2" fmla="*/ 114640 h 122828"/>
                  <a:gd name="connsiteX3" fmla="*/ 24566 w 24565"/>
                  <a:gd name="connsiteY3" fmla="*/ 103722 h 122828"/>
                  <a:gd name="connsiteX4" fmla="*/ 5459 w 24565"/>
                  <a:gd name="connsiteY4" fmla="*/ 0 h 1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5" h="122828">
                    <a:moveTo>
                      <a:pt x="5459" y="0"/>
                    </a:moveTo>
                    <a:lnTo>
                      <a:pt x="0" y="122829"/>
                    </a:lnTo>
                    <a:cubicBezTo>
                      <a:pt x="0" y="122829"/>
                      <a:pt x="10918" y="122829"/>
                      <a:pt x="16377" y="114640"/>
                    </a:cubicBezTo>
                    <a:cubicBezTo>
                      <a:pt x="24566" y="106451"/>
                      <a:pt x="24566" y="103722"/>
                      <a:pt x="24566" y="103722"/>
                    </a:cubicBezTo>
                    <a:cubicBezTo>
                      <a:pt x="24566" y="103722"/>
                      <a:pt x="13648" y="38213"/>
                      <a:pt x="5459" y="0"/>
                    </a:cubicBezTo>
                    <a:close/>
                  </a:path>
                </a:pathLst>
              </a:custGeom>
              <a:solidFill>
                <a:srgbClr val="D67004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8" name="Полилиния: фигура 137">
                <a:extLst>
                  <a:ext uri="{FF2B5EF4-FFF2-40B4-BE49-F238E27FC236}">
                    <a16:creationId xmlns:a16="http://schemas.microsoft.com/office/drawing/2014/main" id="{61F56781-75C7-434E-8CC2-DBAFA1C0DBA3}"/>
                  </a:ext>
                </a:extLst>
              </p:cNvPr>
              <p:cNvSpPr/>
              <p:nvPr/>
            </p:nvSpPr>
            <p:spPr>
              <a:xfrm>
                <a:off x="6313195" y="3963526"/>
                <a:ext cx="38213" cy="104935"/>
              </a:xfrm>
              <a:custGeom>
                <a:avLst/>
                <a:gdLst>
                  <a:gd name="connsiteX0" fmla="*/ 38213 w 38213"/>
                  <a:gd name="connsiteY0" fmla="*/ 16377 h 104935"/>
                  <a:gd name="connsiteX1" fmla="*/ 32754 w 38213"/>
                  <a:gd name="connsiteY1" fmla="*/ 103722 h 104935"/>
                  <a:gd name="connsiteX2" fmla="*/ 16377 w 38213"/>
                  <a:gd name="connsiteY2" fmla="*/ 103722 h 104935"/>
                  <a:gd name="connsiteX3" fmla="*/ 0 w 38213"/>
                  <a:gd name="connsiteY3" fmla="*/ 92804 h 104935"/>
                  <a:gd name="connsiteX4" fmla="*/ 8189 w 38213"/>
                  <a:gd name="connsiteY4" fmla="*/ 0 h 104935"/>
                  <a:gd name="connsiteX5" fmla="*/ 38213 w 38213"/>
                  <a:gd name="connsiteY5" fmla="*/ 16377 h 10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13" h="104935">
                    <a:moveTo>
                      <a:pt x="38213" y="16377"/>
                    </a:moveTo>
                    <a:lnTo>
                      <a:pt x="32754" y="103722"/>
                    </a:lnTo>
                    <a:cubicBezTo>
                      <a:pt x="32754" y="103722"/>
                      <a:pt x="30025" y="106451"/>
                      <a:pt x="16377" y="103722"/>
                    </a:cubicBezTo>
                    <a:cubicBezTo>
                      <a:pt x="0" y="100992"/>
                      <a:pt x="0" y="92804"/>
                      <a:pt x="0" y="92804"/>
                    </a:cubicBezTo>
                    <a:lnTo>
                      <a:pt x="8189" y="0"/>
                    </a:lnTo>
                    <a:lnTo>
                      <a:pt x="38213" y="16377"/>
                    </a:lnTo>
                    <a:close/>
                  </a:path>
                </a:pathLst>
              </a:custGeom>
              <a:solidFill>
                <a:srgbClr val="FDD29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5" name="Рисунок 6">
              <a:extLst>
                <a:ext uri="{FF2B5EF4-FFF2-40B4-BE49-F238E27FC236}">
                  <a16:creationId xmlns:a16="http://schemas.microsoft.com/office/drawing/2014/main" id="{C5D16620-FCB4-49D6-8D56-50AB3398F02C}"/>
                </a:ext>
              </a:extLst>
            </p:cNvPr>
            <p:cNvGrpSpPr/>
            <p:nvPr/>
          </p:nvGrpSpPr>
          <p:grpSpPr>
            <a:xfrm>
              <a:off x="6346052" y="4255586"/>
              <a:ext cx="70967" cy="150123"/>
              <a:chOff x="6403269" y="4293799"/>
              <a:chExt cx="70967" cy="150123"/>
            </a:xfrm>
          </p:grpSpPr>
          <p:sp>
            <p:nvSpPr>
              <p:cNvPr id="131" name="Полилиния: фигура 130">
                <a:extLst>
                  <a:ext uri="{FF2B5EF4-FFF2-40B4-BE49-F238E27FC236}">
                    <a16:creationId xmlns:a16="http://schemas.microsoft.com/office/drawing/2014/main" id="{B2A49569-B268-44E1-A1AD-171B5B0F1F5E}"/>
                  </a:ext>
                </a:extLst>
              </p:cNvPr>
              <p:cNvSpPr/>
              <p:nvPr/>
            </p:nvSpPr>
            <p:spPr>
              <a:xfrm>
                <a:off x="6403269" y="4399568"/>
                <a:ext cx="70285" cy="44354"/>
              </a:xfrm>
              <a:custGeom>
                <a:avLst/>
                <a:gdLst>
                  <a:gd name="connsiteX0" fmla="*/ 60050 w 70285"/>
                  <a:gd name="connsiteY0" fmla="*/ 6141 h 44354"/>
                  <a:gd name="connsiteX1" fmla="*/ 10918 w 70285"/>
                  <a:gd name="connsiteY1" fmla="*/ 6141 h 44354"/>
                  <a:gd name="connsiteX2" fmla="*/ 0 w 70285"/>
                  <a:gd name="connsiteY2" fmla="*/ 19789 h 44354"/>
                  <a:gd name="connsiteX3" fmla="*/ 0 w 70285"/>
                  <a:gd name="connsiteY3" fmla="*/ 19789 h 44354"/>
                  <a:gd name="connsiteX4" fmla="*/ 0 w 70285"/>
                  <a:gd name="connsiteY4" fmla="*/ 27978 h 44354"/>
                  <a:gd name="connsiteX5" fmla="*/ 10918 w 70285"/>
                  <a:gd name="connsiteY5" fmla="*/ 41625 h 44354"/>
                  <a:gd name="connsiteX6" fmla="*/ 16377 w 70285"/>
                  <a:gd name="connsiteY6" fmla="*/ 44355 h 44354"/>
                  <a:gd name="connsiteX7" fmla="*/ 16377 w 70285"/>
                  <a:gd name="connsiteY7" fmla="*/ 44355 h 44354"/>
                  <a:gd name="connsiteX8" fmla="*/ 16377 w 70285"/>
                  <a:gd name="connsiteY8" fmla="*/ 44355 h 44354"/>
                  <a:gd name="connsiteX9" fmla="*/ 19107 w 70285"/>
                  <a:gd name="connsiteY9" fmla="*/ 44355 h 44354"/>
                  <a:gd name="connsiteX10" fmla="*/ 21836 w 70285"/>
                  <a:gd name="connsiteY10" fmla="*/ 44355 h 44354"/>
                  <a:gd name="connsiteX11" fmla="*/ 21836 w 70285"/>
                  <a:gd name="connsiteY11" fmla="*/ 44355 h 44354"/>
                  <a:gd name="connsiteX12" fmla="*/ 21836 w 70285"/>
                  <a:gd name="connsiteY12" fmla="*/ 44355 h 44354"/>
                  <a:gd name="connsiteX13" fmla="*/ 24566 w 70285"/>
                  <a:gd name="connsiteY13" fmla="*/ 44355 h 44354"/>
                  <a:gd name="connsiteX14" fmla="*/ 24566 w 70285"/>
                  <a:gd name="connsiteY14" fmla="*/ 44355 h 44354"/>
                  <a:gd name="connsiteX15" fmla="*/ 24566 w 70285"/>
                  <a:gd name="connsiteY15" fmla="*/ 44355 h 44354"/>
                  <a:gd name="connsiteX16" fmla="*/ 24566 w 70285"/>
                  <a:gd name="connsiteY16" fmla="*/ 44355 h 44354"/>
                  <a:gd name="connsiteX17" fmla="*/ 27295 w 70285"/>
                  <a:gd name="connsiteY17" fmla="*/ 44355 h 44354"/>
                  <a:gd name="connsiteX18" fmla="*/ 27295 w 70285"/>
                  <a:gd name="connsiteY18" fmla="*/ 44355 h 44354"/>
                  <a:gd name="connsiteX19" fmla="*/ 27295 w 70285"/>
                  <a:gd name="connsiteY19" fmla="*/ 44355 h 44354"/>
                  <a:gd name="connsiteX20" fmla="*/ 30025 w 70285"/>
                  <a:gd name="connsiteY20" fmla="*/ 44355 h 44354"/>
                  <a:gd name="connsiteX21" fmla="*/ 32754 w 70285"/>
                  <a:gd name="connsiteY21" fmla="*/ 44355 h 44354"/>
                  <a:gd name="connsiteX22" fmla="*/ 32754 w 70285"/>
                  <a:gd name="connsiteY22" fmla="*/ 44355 h 44354"/>
                  <a:gd name="connsiteX23" fmla="*/ 32754 w 70285"/>
                  <a:gd name="connsiteY23" fmla="*/ 44355 h 44354"/>
                  <a:gd name="connsiteX24" fmla="*/ 35484 w 70285"/>
                  <a:gd name="connsiteY24" fmla="*/ 44355 h 44354"/>
                  <a:gd name="connsiteX25" fmla="*/ 35484 w 70285"/>
                  <a:gd name="connsiteY25" fmla="*/ 44355 h 44354"/>
                  <a:gd name="connsiteX26" fmla="*/ 38213 w 70285"/>
                  <a:gd name="connsiteY26" fmla="*/ 44355 h 44354"/>
                  <a:gd name="connsiteX27" fmla="*/ 40943 w 70285"/>
                  <a:gd name="connsiteY27" fmla="*/ 44355 h 44354"/>
                  <a:gd name="connsiteX28" fmla="*/ 40943 w 70285"/>
                  <a:gd name="connsiteY28" fmla="*/ 44355 h 44354"/>
                  <a:gd name="connsiteX29" fmla="*/ 49131 w 70285"/>
                  <a:gd name="connsiteY29" fmla="*/ 41625 h 44354"/>
                  <a:gd name="connsiteX30" fmla="*/ 49131 w 70285"/>
                  <a:gd name="connsiteY30" fmla="*/ 41625 h 44354"/>
                  <a:gd name="connsiteX31" fmla="*/ 51861 w 70285"/>
                  <a:gd name="connsiteY31" fmla="*/ 41625 h 44354"/>
                  <a:gd name="connsiteX32" fmla="*/ 54590 w 70285"/>
                  <a:gd name="connsiteY32" fmla="*/ 38896 h 44354"/>
                  <a:gd name="connsiteX33" fmla="*/ 54590 w 70285"/>
                  <a:gd name="connsiteY33" fmla="*/ 38896 h 44354"/>
                  <a:gd name="connsiteX34" fmla="*/ 57320 w 70285"/>
                  <a:gd name="connsiteY34" fmla="*/ 36166 h 44354"/>
                  <a:gd name="connsiteX35" fmla="*/ 57320 w 70285"/>
                  <a:gd name="connsiteY35" fmla="*/ 36166 h 44354"/>
                  <a:gd name="connsiteX36" fmla="*/ 57320 w 70285"/>
                  <a:gd name="connsiteY36" fmla="*/ 36166 h 44354"/>
                  <a:gd name="connsiteX37" fmla="*/ 57320 w 70285"/>
                  <a:gd name="connsiteY37" fmla="*/ 36166 h 44354"/>
                  <a:gd name="connsiteX38" fmla="*/ 57320 w 70285"/>
                  <a:gd name="connsiteY38" fmla="*/ 33437 h 44354"/>
                  <a:gd name="connsiteX39" fmla="*/ 57320 w 70285"/>
                  <a:gd name="connsiteY39" fmla="*/ 33437 h 44354"/>
                  <a:gd name="connsiteX40" fmla="*/ 57320 w 70285"/>
                  <a:gd name="connsiteY40" fmla="*/ 33437 h 44354"/>
                  <a:gd name="connsiteX41" fmla="*/ 57320 w 70285"/>
                  <a:gd name="connsiteY41" fmla="*/ 33437 h 44354"/>
                  <a:gd name="connsiteX42" fmla="*/ 57320 w 70285"/>
                  <a:gd name="connsiteY42" fmla="*/ 30707 h 44354"/>
                  <a:gd name="connsiteX43" fmla="*/ 57320 w 70285"/>
                  <a:gd name="connsiteY43" fmla="*/ 22519 h 44354"/>
                  <a:gd name="connsiteX44" fmla="*/ 57320 w 70285"/>
                  <a:gd name="connsiteY44" fmla="*/ 22519 h 44354"/>
                  <a:gd name="connsiteX45" fmla="*/ 57320 w 70285"/>
                  <a:gd name="connsiteY45" fmla="*/ 25248 h 44354"/>
                  <a:gd name="connsiteX46" fmla="*/ 60050 w 70285"/>
                  <a:gd name="connsiteY46" fmla="*/ 6141 h 44354"/>
                  <a:gd name="connsiteX47" fmla="*/ 65509 w 70285"/>
                  <a:gd name="connsiteY47" fmla="*/ 30707 h 44354"/>
                  <a:gd name="connsiteX48" fmla="*/ 65509 w 70285"/>
                  <a:gd name="connsiteY48" fmla="*/ 30707 h 44354"/>
                  <a:gd name="connsiteX49" fmla="*/ 65509 w 70285"/>
                  <a:gd name="connsiteY49" fmla="*/ 30707 h 44354"/>
                  <a:gd name="connsiteX50" fmla="*/ 65509 w 70285"/>
                  <a:gd name="connsiteY50" fmla="*/ 30707 h 44354"/>
                  <a:gd name="connsiteX51" fmla="*/ 68238 w 70285"/>
                  <a:gd name="connsiteY51" fmla="*/ 25248 h 44354"/>
                  <a:gd name="connsiteX52" fmla="*/ 68238 w 70285"/>
                  <a:gd name="connsiteY52" fmla="*/ 25248 h 44354"/>
                  <a:gd name="connsiteX53" fmla="*/ 68238 w 70285"/>
                  <a:gd name="connsiteY53" fmla="*/ 25248 h 44354"/>
                  <a:gd name="connsiteX54" fmla="*/ 68238 w 70285"/>
                  <a:gd name="connsiteY54" fmla="*/ 25248 h 44354"/>
                  <a:gd name="connsiteX55" fmla="*/ 62779 w 70285"/>
                  <a:gd name="connsiteY55" fmla="*/ 33437 h 44354"/>
                  <a:gd name="connsiteX56" fmla="*/ 62779 w 70285"/>
                  <a:gd name="connsiteY56" fmla="*/ 33437 h 44354"/>
                  <a:gd name="connsiteX57" fmla="*/ 62779 w 70285"/>
                  <a:gd name="connsiteY57" fmla="*/ 33437 h 44354"/>
                  <a:gd name="connsiteX58" fmla="*/ 62779 w 70285"/>
                  <a:gd name="connsiteY58" fmla="*/ 33437 h 44354"/>
                  <a:gd name="connsiteX59" fmla="*/ 5459 w 70285"/>
                  <a:gd name="connsiteY59" fmla="*/ 30707 h 44354"/>
                  <a:gd name="connsiteX60" fmla="*/ 5459 w 70285"/>
                  <a:gd name="connsiteY60" fmla="*/ 30707 h 44354"/>
                  <a:gd name="connsiteX61" fmla="*/ 5459 w 70285"/>
                  <a:gd name="connsiteY61" fmla="*/ 30707 h 44354"/>
                  <a:gd name="connsiteX62" fmla="*/ 2730 w 70285"/>
                  <a:gd name="connsiteY62" fmla="*/ 22519 h 44354"/>
                  <a:gd name="connsiteX63" fmla="*/ 2730 w 70285"/>
                  <a:gd name="connsiteY63" fmla="*/ 22519 h 44354"/>
                  <a:gd name="connsiteX64" fmla="*/ 2730 w 70285"/>
                  <a:gd name="connsiteY64" fmla="*/ 22519 h 44354"/>
                  <a:gd name="connsiteX65" fmla="*/ 2730 w 70285"/>
                  <a:gd name="connsiteY65" fmla="*/ 25248 h 44354"/>
                  <a:gd name="connsiteX66" fmla="*/ 2730 w 70285"/>
                  <a:gd name="connsiteY66" fmla="*/ 25248 h 44354"/>
                  <a:gd name="connsiteX67" fmla="*/ 2730 w 70285"/>
                  <a:gd name="connsiteY67" fmla="*/ 25248 h 4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70285" h="44354">
                    <a:moveTo>
                      <a:pt x="60050" y="6141"/>
                    </a:moveTo>
                    <a:cubicBezTo>
                      <a:pt x="46402" y="-2047"/>
                      <a:pt x="24566" y="-2047"/>
                      <a:pt x="10918" y="6141"/>
                    </a:cubicBezTo>
                    <a:cubicBezTo>
                      <a:pt x="5459" y="8871"/>
                      <a:pt x="0" y="14330"/>
                      <a:pt x="0" y="19789"/>
                    </a:cubicBezTo>
                    <a:cubicBezTo>
                      <a:pt x="0" y="19789"/>
                      <a:pt x="0" y="19789"/>
                      <a:pt x="0" y="19789"/>
                    </a:cubicBezTo>
                    <a:lnTo>
                      <a:pt x="0" y="27978"/>
                    </a:lnTo>
                    <a:cubicBezTo>
                      <a:pt x="0" y="33437"/>
                      <a:pt x="2730" y="38896"/>
                      <a:pt x="10918" y="41625"/>
                    </a:cubicBezTo>
                    <a:cubicBezTo>
                      <a:pt x="13648" y="41625"/>
                      <a:pt x="13648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6377" y="44355"/>
                      <a:pt x="16377" y="44355"/>
                    </a:cubicBezTo>
                    <a:cubicBezTo>
                      <a:pt x="16377" y="44355"/>
                      <a:pt x="19107" y="44355"/>
                      <a:pt x="19107" y="44355"/>
                    </a:cubicBezTo>
                    <a:cubicBezTo>
                      <a:pt x="19107" y="44355"/>
                      <a:pt x="19107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1836" y="44355"/>
                      <a:pt x="21836" y="44355"/>
                    </a:cubicBezTo>
                    <a:cubicBezTo>
                      <a:pt x="2183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4566" y="44355"/>
                      <a:pt x="24566" y="44355"/>
                    </a:cubicBezTo>
                    <a:cubicBezTo>
                      <a:pt x="24566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27295" y="44355"/>
                    </a:cubicBezTo>
                    <a:cubicBezTo>
                      <a:pt x="27295" y="44355"/>
                      <a:pt x="27295" y="44355"/>
                      <a:pt x="30025" y="44355"/>
                    </a:cubicBezTo>
                    <a:cubicBezTo>
                      <a:pt x="30025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2754" y="44355"/>
                      <a:pt x="32754" y="44355"/>
                    </a:cubicBezTo>
                    <a:cubicBezTo>
                      <a:pt x="32754" y="44355"/>
                      <a:pt x="35484" y="44355"/>
                      <a:pt x="35484" y="44355"/>
                    </a:cubicBezTo>
                    <a:cubicBezTo>
                      <a:pt x="35484" y="44355"/>
                      <a:pt x="35484" y="44355"/>
                      <a:pt x="35484" y="44355"/>
                    </a:cubicBezTo>
                    <a:cubicBezTo>
                      <a:pt x="35484" y="44355"/>
                      <a:pt x="38213" y="44355"/>
                      <a:pt x="38213" y="44355"/>
                    </a:cubicBezTo>
                    <a:cubicBezTo>
                      <a:pt x="38213" y="44355"/>
                      <a:pt x="38213" y="44355"/>
                      <a:pt x="40943" y="44355"/>
                    </a:cubicBezTo>
                    <a:cubicBezTo>
                      <a:pt x="40943" y="44355"/>
                      <a:pt x="40943" y="44355"/>
                      <a:pt x="40943" y="44355"/>
                    </a:cubicBezTo>
                    <a:cubicBezTo>
                      <a:pt x="43672" y="44355"/>
                      <a:pt x="46402" y="41625"/>
                      <a:pt x="49131" y="41625"/>
                    </a:cubicBezTo>
                    <a:cubicBezTo>
                      <a:pt x="49131" y="41625"/>
                      <a:pt x="49131" y="41625"/>
                      <a:pt x="49131" y="41625"/>
                    </a:cubicBezTo>
                    <a:cubicBezTo>
                      <a:pt x="49131" y="41625"/>
                      <a:pt x="49131" y="41625"/>
                      <a:pt x="51861" y="41625"/>
                    </a:cubicBezTo>
                    <a:cubicBezTo>
                      <a:pt x="51861" y="41625"/>
                      <a:pt x="54590" y="41625"/>
                      <a:pt x="54590" y="38896"/>
                    </a:cubicBezTo>
                    <a:cubicBezTo>
                      <a:pt x="54590" y="38896"/>
                      <a:pt x="54590" y="38896"/>
                      <a:pt x="54590" y="38896"/>
                    </a:cubicBezTo>
                    <a:cubicBezTo>
                      <a:pt x="54590" y="3889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6166"/>
                    </a:cubicBezTo>
                    <a:cubicBezTo>
                      <a:pt x="57320" y="36166"/>
                      <a:pt x="57320" y="36166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3437"/>
                    </a:cubicBezTo>
                    <a:cubicBezTo>
                      <a:pt x="57320" y="33437"/>
                      <a:pt x="57320" y="33437"/>
                      <a:pt x="57320" y="30707"/>
                    </a:cubicBezTo>
                    <a:lnTo>
                      <a:pt x="57320" y="22519"/>
                    </a:lnTo>
                    <a:cubicBezTo>
                      <a:pt x="57320" y="22519"/>
                      <a:pt x="57320" y="22519"/>
                      <a:pt x="57320" y="22519"/>
                    </a:cubicBezTo>
                    <a:cubicBezTo>
                      <a:pt x="57320" y="22519"/>
                      <a:pt x="57320" y="22519"/>
                      <a:pt x="57320" y="25248"/>
                    </a:cubicBezTo>
                    <a:cubicBezTo>
                      <a:pt x="70968" y="17060"/>
                      <a:pt x="68238" y="11600"/>
                      <a:pt x="60050" y="6141"/>
                    </a:cubicBezTo>
                    <a:close/>
                    <a:moveTo>
                      <a:pt x="65509" y="30707"/>
                    </a:moveTo>
                    <a:cubicBezTo>
                      <a:pt x="68238" y="30707"/>
                      <a:pt x="68238" y="27978"/>
                      <a:pt x="65509" y="30707"/>
                    </a:cubicBezTo>
                    <a:cubicBezTo>
                      <a:pt x="68238" y="27978"/>
                      <a:pt x="68238" y="27978"/>
                      <a:pt x="65509" y="30707"/>
                    </a:cubicBezTo>
                    <a:cubicBezTo>
                      <a:pt x="68238" y="27978"/>
                      <a:pt x="68238" y="30707"/>
                      <a:pt x="65509" y="30707"/>
                    </a:cubicBezTo>
                    <a:close/>
                    <a:moveTo>
                      <a:pt x="68238" y="25248"/>
                    </a:moveTo>
                    <a:cubicBezTo>
                      <a:pt x="68238" y="25248"/>
                      <a:pt x="70968" y="25248"/>
                      <a:pt x="68238" y="25248"/>
                    </a:cubicBezTo>
                    <a:cubicBezTo>
                      <a:pt x="70968" y="25248"/>
                      <a:pt x="70968" y="25248"/>
                      <a:pt x="68238" y="25248"/>
                    </a:cubicBezTo>
                    <a:cubicBezTo>
                      <a:pt x="70968" y="25248"/>
                      <a:pt x="68238" y="25248"/>
                      <a:pt x="68238" y="25248"/>
                    </a:cubicBezTo>
                    <a:close/>
                    <a:moveTo>
                      <a:pt x="62779" y="33437"/>
                    </a:moveTo>
                    <a:cubicBezTo>
                      <a:pt x="62779" y="33437"/>
                      <a:pt x="62779" y="33437"/>
                      <a:pt x="62779" y="33437"/>
                    </a:cubicBezTo>
                    <a:cubicBezTo>
                      <a:pt x="62779" y="33437"/>
                      <a:pt x="62779" y="33437"/>
                      <a:pt x="62779" y="33437"/>
                    </a:cubicBezTo>
                    <a:cubicBezTo>
                      <a:pt x="62779" y="33437"/>
                      <a:pt x="62779" y="33437"/>
                      <a:pt x="62779" y="33437"/>
                    </a:cubicBezTo>
                    <a:close/>
                    <a:moveTo>
                      <a:pt x="5459" y="30707"/>
                    </a:moveTo>
                    <a:cubicBezTo>
                      <a:pt x="5459" y="30707"/>
                      <a:pt x="5459" y="30707"/>
                      <a:pt x="5459" y="30707"/>
                    </a:cubicBezTo>
                    <a:cubicBezTo>
                      <a:pt x="5459" y="30707"/>
                      <a:pt x="5459" y="30707"/>
                      <a:pt x="5459" y="30707"/>
                    </a:cubicBezTo>
                    <a:close/>
                    <a:moveTo>
                      <a:pt x="2730" y="22519"/>
                    </a:moveTo>
                    <a:cubicBezTo>
                      <a:pt x="2730" y="22519"/>
                      <a:pt x="2730" y="22519"/>
                      <a:pt x="2730" y="22519"/>
                    </a:cubicBezTo>
                    <a:cubicBezTo>
                      <a:pt x="2730" y="22519"/>
                      <a:pt x="2730" y="22519"/>
                      <a:pt x="2730" y="22519"/>
                    </a:cubicBezTo>
                    <a:close/>
                    <a:moveTo>
                      <a:pt x="2730" y="25248"/>
                    </a:moveTo>
                    <a:cubicBezTo>
                      <a:pt x="2730" y="27978"/>
                      <a:pt x="2730" y="27978"/>
                      <a:pt x="2730" y="25248"/>
                    </a:cubicBezTo>
                    <a:cubicBezTo>
                      <a:pt x="2730" y="27978"/>
                      <a:pt x="2730" y="27978"/>
                      <a:pt x="2730" y="25248"/>
                    </a:cubicBezTo>
                    <a:close/>
                  </a:path>
                </a:pathLst>
              </a:custGeom>
              <a:solidFill>
                <a:srgbClr val="33020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2" name="Полилиния: фигура 131">
                <a:extLst>
                  <a:ext uri="{FF2B5EF4-FFF2-40B4-BE49-F238E27FC236}">
                    <a16:creationId xmlns:a16="http://schemas.microsoft.com/office/drawing/2014/main" id="{75B7DC87-0DEC-42F8-851E-91B338104EE9}"/>
                  </a:ext>
                </a:extLst>
              </p:cNvPr>
              <p:cNvSpPr/>
              <p:nvPr/>
            </p:nvSpPr>
            <p:spPr>
              <a:xfrm>
                <a:off x="6403269" y="4293799"/>
                <a:ext cx="51860" cy="145347"/>
              </a:xfrm>
              <a:custGeom>
                <a:avLst/>
                <a:gdLst>
                  <a:gd name="connsiteX0" fmla="*/ 51861 w 51860"/>
                  <a:gd name="connsiteY0" fmla="*/ 21836 h 145347"/>
                  <a:gd name="connsiteX1" fmla="*/ 10918 w 51860"/>
                  <a:gd name="connsiteY1" fmla="*/ 0 h 145347"/>
                  <a:gd name="connsiteX2" fmla="*/ 0 w 51860"/>
                  <a:gd name="connsiteY2" fmla="*/ 125558 h 145347"/>
                  <a:gd name="connsiteX3" fmla="*/ 16377 w 51860"/>
                  <a:gd name="connsiteY3" fmla="*/ 141935 h 145347"/>
                  <a:gd name="connsiteX4" fmla="*/ 46402 w 51860"/>
                  <a:gd name="connsiteY4" fmla="*/ 144665 h 145347"/>
                  <a:gd name="connsiteX5" fmla="*/ 51861 w 51860"/>
                  <a:gd name="connsiteY5" fmla="*/ 21836 h 14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860" h="145347">
                    <a:moveTo>
                      <a:pt x="51861" y="21836"/>
                    </a:moveTo>
                    <a:lnTo>
                      <a:pt x="10918" y="0"/>
                    </a:lnTo>
                    <a:lnTo>
                      <a:pt x="0" y="125558"/>
                    </a:lnTo>
                    <a:cubicBezTo>
                      <a:pt x="0" y="125558"/>
                      <a:pt x="0" y="136476"/>
                      <a:pt x="16377" y="141935"/>
                    </a:cubicBezTo>
                    <a:cubicBezTo>
                      <a:pt x="32754" y="147394"/>
                      <a:pt x="46402" y="144665"/>
                      <a:pt x="46402" y="144665"/>
                    </a:cubicBezTo>
                    <a:lnTo>
                      <a:pt x="51861" y="21836"/>
                    </a:lnTo>
                    <a:close/>
                  </a:path>
                </a:pathLst>
              </a:custGeom>
              <a:solidFill>
                <a:srgbClr val="A0B1D5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3" name="Полилиния: фигура 132">
                <a:extLst>
                  <a:ext uri="{FF2B5EF4-FFF2-40B4-BE49-F238E27FC236}">
                    <a16:creationId xmlns:a16="http://schemas.microsoft.com/office/drawing/2014/main" id="{60F8CE9E-3FC6-465A-99E3-697A5791A462}"/>
                  </a:ext>
                </a:extLst>
              </p:cNvPr>
              <p:cNvSpPr/>
              <p:nvPr/>
            </p:nvSpPr>
            <p:spPr>
              <a:xfrm>
                <a:off x="6449671" y="4315635"/>
                <a:ext cx="24565" cy="122828"/>
              </a:xfrm>
              <a:custGeom>
                <a:avLst/>
                <a:gdLst>
                  <a:gd name="connsiteX0" fmla="*/ 5459 w 24565"/>
                  <a:gd name="connsiteY0" fmla="*/ 0 h 122828"/>
                  <a:gd name="connsiteX1" fmla="*/ 0 w 24565"/>
                  <a:gd name="connsiteY1" fmla="*/ 122829 h 122828"/>
                  <a:gd name="connsiteX2" fmla="*/ 16377 w 24565"/>
                  <a:gd name="connsiteY2" fmla="*/ 114640 h 122828"/>
                  <a:gd name="connsiteX3" fmla="*/ 24566 w 24565"/>
                  <a:gd name="connsiteY3" fmla="*/ 103722 h 122828"/>
                  <a:gd name="connsiteX4" fmla="*/ 5459 w 24565"/>
                  <a:gd name="connsiteY4" fmla="*/ 0 h 12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65" h="122828">
                    <a:moveTo>
                      <a:pt x="5459" y="0"/>
                    </a:moveTo>
                    <a:lnTo>
                      <a:pt x="0" y="122829"/>
                    </a:lnTo>
                    <a:cubicBezTo>
                      <a:pt x="0" y="122829"/>
                      <a:pt x="10918" y="122829"/>
                      <a:pt x="16377" y="114640"/>
                    </a:cubicBezTo>
                    <a:cubicBezTo>
                      <a:pt x="24566" y="106452"/>
                      <a:pt x="24566" y="103722"/>
                      <a:pt x="24566" y="103722"/>
                    </a:cubicBezTo>
                    <a:cubicBezTo>
                      <a:pt x="24566" y="103722"/>
                      <a:pt x="13648" y="38213"/>
                      <a:pt x="5459" y="0"/>
                    </a:cubicBezTo>
                    <a:close/>
                  </a:path>
                </a:pathLst>
              </a:custGeom>
              <a:solidFill>
                <a:srgbClr val="363B5B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4" name="Полилиния: фигура 133">
                <a:extLst>
                  <a:ext uri="{FF2B5EF4-FFF2-40B4-BE49-F238E27FC236}">
                    <a16:creationId xmlns:a16="http://schemas.microsoft.com/office/drawing/2014/main" id="{3347665A-A590-435F-9932-E8CCF3046765}"/>
                  </a:ext>
                </a:extLst>
              </p:cNvPr>
              <p:cNvSpPr/>
              <p:nvPr/>
            </p:nvSpPr>
            <p:spPr>
              <a:xfrm>
                <a:off x="6408728" y="4310176"/>
                <a:ext cx="38213" cy="104935"/>
              </a:xfrm>
              <a:custGeom>
                <a:avLst/>
                <a:gdLst>
                  <a:gd name="connsiteX0" fmla="*/ 38213 w 38213"/>
                  <a:gd name="connsiteY0" fmla="*/ 16377 h 104935"/>
                  <a:gd name="connsiteX1" fmla="*/ 32754 w 38213"/>
                  <a:gd name="connsiteY1" fmla="*/ 103722 h 104935"/>
                  <a:gd name="connsiteX2" fmla="*/ 16377 w 38213"/>
                  <a:gd name="connsiteY2" fmla="*/ 103722 h 104935"/>
                  <a:gd name="connsiteX3" fmla="*/ 0 w 38213"/>
                  <a:gd name="connsiteY3" fmla="*/ 92804 h 104935"/>
                  <a:gd name="connsiteX4" fmla="*/ 8189 w 38213"/>
                  <a:gd name="connsiteY4" fmla="*/ 0 h 104935"/>
                  <a:gd name="connsiteX5" fmla="*/ 38213 w 38213"/>
                  <a:gd name="connsiteY5" fmla="*/ 16377 h 104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13" h="104935">
                    <a:moveTo>
                      <a:pt x="38213" y="16377"/>
                    </a:moveTo>
                    <a:lnTo>
                      <a:pt x="32754" y="103722"/>
                    </a:lnTo>
                    <a:cubicBezTo>
                      <a:pt x="32754" y="103722"/>
                      <a:pt x="30025" y="106452"/>
                      <a:pt x="16377" y="103722"/>
                    </a:cubicBezTo>
                    <a:cubicBezTo>
                      <a:pt x="0" y="100992"/>
                      <a:pt x="0" y="92804"/>
                      <a:pt x="0" y="92804"/>
                    </a:cubicBezTo>
                    <a:lnTo>
                      <a:pt x="8189" y="0"/>
                    </a:lnTo>
                    <a:lnTo>
                      <a:pt x="38213" y="16377"/>
                    </a:lnTo>
                    <a:close/>
                  </a:path>
                </a:pathLst>
              </a:custGeom>
              <a:solidFill>
                <a:srgbClr val="FDD29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6" name="Рисунок 6">
              <a:extLst>
                <a:ext uri="{FF2B5EF4-FFF2-40B4-BE49-F238E27FC236}">
                  <a16:creationId xmlns:a16="http://schemas.microsoft.com/office/drawing/2014/main" id="{79E0106D-614D-4470-9A3A-7B4BB4BE8E1A}"/>
                </a:ext>
              </a:extLst>
            </p:cNvPr>
            <p:cNvGrpSpPr/>
            <p:nvPr/>
          </p:nvGrpSpPr>
          <p:grpSpPr>
            <a:xfrm>
              <a:off x="6498803" y="3748881"/>
              <a:ext cx="177419" cy="1026301"/>
              <a:chOff x="6498803" y="3510425"/>
              <a:chExt cx="177419" cy="1026301"/>
            </a:xfrm>
          </p:grpSpPr>
          <p:sp>
            <p:nvSpPr>
              <p:cNvPr id="128" name="Полилиния: фигура 127">
                <a:extLst>
                  <a:ext uri="{FF2B5EF4-FFF2-40B4-BE49-F238E27FC236}">
                    <a16:creationId xmlns:a16="http://schemas.microsoft.com/office/drawing/2014/main" id="{C1E99FE5-190E-4AE7-B083-DE00520B36C6}"/>
                  </a:ext>
                </a:extLst>
              </p:cNvPr>
              <p:cNvSpPr/>
              <p:nvPr/>
            </p:nvSpPr>
            <p:spPr>
              <a:xfrm>
                <a:off x="6498803" y="3603229"/>
                <a:ext cx="16377" cy="933497"/>
              </a:xfrm>
              <a:custGeom>
                <a:avLst/>
                <a:gdLst>
                  <a:gd name="connsiteX0" fmla="*/ 16377 w 16377"/>
                  <a:gd name="connsiteY0" fmla="*/ 933498 h 933497"/>
                  <a:gd name="connsiteX1" fmla="*/ 2729 w 16377"/>
                  <a:gd name="connsiteY1" fmla="*/ 928039 h 933497"/>
                  <a:gd name="connsiteX2" fmla="*/ 0 w 16377"/>
                  <a:gd name="connsiteY2" fmla="*/ 0 h 933497"/>
                  <a:gd name="connsiteX3" fmla="*/ 13648 w 16377"/>
                  <a:gd name="connsiteY3" fmla="*/ 5459 h 93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7" h="933497">
                    <a:moveTo>
                      <a:pt x="16377" y="933498"/>
                    </a:moveTo>
                    <a:lnTo>
                      <a:pt x="2729" y="928039"/>
                    </a:lnTo>
                    <a:lnTo>
                      <a:pt x="0" y="0"/>
                    </a:lnTo>
                    <a:lnTo>
                      <a:pt x="13648" y="5459"/>
                    </a:lnTo>
                    <a:close/>
                  </a:path>
                </a:pathLst>
              </a:custGeom>
              <a:solidFill>
                <a:srgbClr val="B2CBD3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9" name="Полилиния: фигура 128">
                <a:extLst>
                  <a:ext uri="{FF2B5EF4-FFF2-40B4-BE49-F238E27FC236}">
                    <a16:creationId xmlns:a16="http://schemas.microsoft.com/office/drawing/2014/main" id="{F4B59849-4903-460C-AD69-76E7EC1A12FF}"/>
                  </a:ext>
                </a:extLst>
              </p:cNvPr>
              <p:cNvSpPr/>
              <p:nvPr/>
            </p:nvSpPr>
            <p:spPr>
              <a:xfrm>
                <a:off x="6498803" y="3510425"/>
                <a:ext cx="174689" cy="98262"/>
              </a:xfrm>
              <a:custGeom>
                <a:avLst/>
                <a:gdLst>
                  <a:gd name="connsiteX0" fmla="*/ 13648 w 174689"/>
                  <a:gd name="connsiteY0" fmla="*/ 98263 h 98262"/>
                  <a:gd name="connsiteX1" fmla="*/ 0 w 174689"/>
                  <a:gd name="connsiteY1" fmla="*/ 92804 h 98262"/>
                  <a:gd name="connsiteX2" fmla="*/ 161042 w 174689"/>
                  <a:gd name="connsiteY2" fmla="*/ 0 h 98262"/>
                  <a:gd name="connsiteX3" fmla="*/ 174690 w 174689"/>
                  <a:gd name="connsiteY3" fmla="*/ 8189 h 98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689" h="98262">
                    <a:moveTo>
                      <a:pt x="13648" y="98263"/>
                    </a:moveTo>
                    <a:lnTo>
                      <a:pt x="0" y="92804"/>
                    </a:lnTo>
                    <a:lnTo>
                      <a:pt x="161042" y="0"/>
                    </a:lnTo>
                    <a:lnTo>
                      <a:pt x="174690" y="8189"/>
                    </a:lnTo>
                    <a:close/>
                  </a:path>
                </a:pathLst>
              </a:custGeom>
              <a:solidFill>
                <a:srgbClr val="DBDBDB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0" name="Полилиния: фигура 129">
                <a:extLst>
                  <a:ext uri="{FF2B5EF4-FFF2-40B4-BE49-F238E27FC236}">
                    <a16:creationId xmlns:a16="http://schemas.microsoft.com/office/drawing/2014/main" id="{46C50304-A01F-4A2C-97FF-85E4CD56BD1E}"/>
                  </a:ext>
                </a:extLst>
              </p:cNvPr>
              <p:cNvSpPr/>
              <p:nvPr/>
            </p:nvSpPr>
            <p:spPr>
              <a:xfrm>
                <a:off x="6512450" y="3518614"/>
                <a:ext cx="163771" cy="1018112"/>
              </a:xfrm>
              <a:custGeom>
                <a:avLst/>
                <a:gdLst>
                  <a:gd name="connsiteX0" fmla="*/ 161042 w 163771"/>
                  <a:gd name="connsiteY0" fmla="*/ 0 h 1018112"/>
                  <a:gd name="connsiteX1" fmla="*/ 163771 w 163771"/>
                  <a:gd name="connsiteY1" fmla="*/ 928038 h 1018112"/>
                  <a:gd name="connsiteX2" fmla="*/ 2729 w 163771"/>
                  <a:gd name="connsiteY2" fmla="*/ 1018113 h 1018112"/>
                  <a:gd name="connsiteX3" fmla="*/ 0 w 163771"/>
                  <a:gd name="connsiteY3" fmla="*/ 90074 h 101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3771" h="1018112">
                    <a:moveTo>
                      <a:pt x="161042" y="0"/>
                    </a:moveTo>
                    <a:lnTo>
                      <a:pt x="163771" y="928038"/>
                    </a:lnTo>
                    <a:lnTo>
                      <a:pt x="2729" y="1018113"/>
                    </a:lnTo>
                    <a:lnTo>
                      <a:pt x="0" y="90074"/>
                    </a:lnTo>
                    <a:close/>
                  </a:path>
                </a:pathLst>
              </a:custGeom>
              <a:solidFill>
                <a:srgbClr val="C4D8E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36237CA9-2663-4246-8E90-3EBDBD7890DC}"/>
                </a:ext>
              </a:extLst>
            </p:cNvPr>
            <p:cNvSpPr/>
            <p:nvPr/>
          </p:nvSpPr>
          <p:spPr>
            <a:xfrm>
              <a:off x="6247686" y="3614147"/>
              <a:ext cx="425805" cy="242927"/>
            </a:xfrm>
            <a:custGeom>
              <a:avLst/>
              <a:gdLst>
                <a:gd name="connsiteX0" fmla="*/ 0 w 425805"/>
                <a:gd name="connsiteY0" fmla="*/ 92804 h 242927"/>
                <a:gd name="connsiteX1" fmla="*/ 264764 w 425805"/>
                <a:gd name="connsiteY1" fmla="*/ 242928 h 242927"/>
                <a:gd name="connsiteX2" fmla="*/ 425806 w 425805"/>
                <a:gd name="connsiteY2" fmla="*/ 152853 h 242927"/>
                <a:gd name="connsiteX3" fmla="*/ 161042 w 425805"/>
                <a:gd name="connsiteY3" fmla="*/ 0 h 2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805" h="242927">
                  <a:moveTo>
                    <a:pt x="0" y="92804"/>
                  </a:moveTo>
                  <a:lnTo>
                    <a:pt x="264764" y="242928"/>
                  </a:lnTo>
                  <a:lnTo>
                    <a:pt x="425806" y="152853"/>
                  </a:lnTo>
                  <a:lnTo>
                    <a:pt x="161042" y="0"/>
                  </a:lnTo>
                  <a:close/>
                </a:path>
              </a:pathLst>
            </a:custGeom>
            <a:solidFill>
              <a:srgbClr val="F9FFFF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B5FB25AC-33ED-44DD-B620-33CA6F21B377}"/>
                </a:ext>
              </a:extLst>
            </p:cNvPr>
            <p:cNvSpPr/>
            <p:nvPr/>
          </p:nvSpPr>
          <p:spPr>
            <a:xfrm>
              <a:off x="6498803" y="4225561"/>
              <a:ext cx="1031760" cy="900743"/>
            </a:xfrm>
            <a:custGeom>
              <a:avLst/>
              <a:gdLst>
                <a:gd name="connsiteX0" fmla="*/ 0 w 1031760"/>
                <a:gd name="connsiteY0" fmla="*/ 0 h 900743"/>
                <a:gd name="connsiteX1" fmla="*/ 1031760 w 1031760"/>
                <a:gd name="connsiteY1" fmla="*/ 616873 h 900743"/>
                <a:gd name="connsiteX2" fmla="*/ 1031760 w 1031760"/>
                <a:gd name="connsiteY2" fmla="*/ 900743 h 900743"/>
                <a:gd name="connsiteX3" fmla="*/ 2729 w 1031760"/>
                <a:gd name="connsiteY3" fmla="*/ 305707 h 90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760" h="900743">
                  <a:moveTo>
                    <a:pt x="0" y="0"/>
                  </a:moveTo>
                  <a:lnTo>
                    <a:pt x="1031760" y="616873"/>
                  </a:lnTo>
                  <a:lnTo>
                    <a:pt x="1031760" y="900743"/>
                  </a:lnTo>
                  <a:lnTo>
                    <a:pt x="2729" y="305707"/>
                  </a:lnTo>
                  <a:close/>
                </a:path>
              </a:pathLst>
            </a:custGeom>
            <a:solidFill>
              <a:srgbClr val="DEECEF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AD5688FE-53BF-4A07-BBCC-2E56B5614B95}"/>
                </a:ext>
              </a:extLst>
            </p:cNvPr>
            <p:cNvSpPr/>
            <p:nvPr/>
          </p:nvSpPr>
          <p:spPr>
            <a:xfrm>
              <a:off x="6498803" y="4149134"/>
              <a:ext cx="1031760" cy="693299"/>
            </a:xfrm>
            <a:custGeom>
              <a:avLst/>
              <a:gdLst>
                <a:gd name="connsiteX0" fmla="*/ 0 w 1031760"/>
                <a:gd name="connsiteY0" fmla="*/ 76427 h 693299"/>
                <a:gd name="connsiteX1" fmla="*/ 174690 w 1031760"/>
                <a:gd name="connsiteY1" fmla="*/ 0 h 693299"/>
                <a:gd name="connsiteX2" fmla="*/ 1031760 w 1031760"/>
                <a:gd name="connsiteY2" fmla="*/ 502233 h 693299"/>
                <a:gd name="connsiteX3" fmla="*/ 1031760 w 1031760"/>
                <a:gd name="connsiteY3" fmla="*/ 693299 h 69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760" h="693299">
                  <a:moveTo>
                    <a:pt x="0" y="76427"/>
                  </a:moveTo>
                  <a:lnTo>
                    <a:pt x="174690" y="0"/>
                  </a:lnTo>
                  <a:lnTo>
                    <a:pt x="1031760" y="502233"/>
                  </a:lnTo>
                  <a:lnTo>
                    <a:pt x="1031760" y="693299"/>
                  </a:lnTo>
                  <a:close/>
                </a:path>
              </a:pathLst>
            </a:custGeom>
            <a:solidFill>
              <a:srgbClr val="F9FFFF"/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0" name="Рисунок 6">
              <a:extLst>
                <a:ext uri="{FF2B5EF4-FFF2-40B4-BE49-F238E27FC236}">
                  <a16:creationId xmlns:a16="http://schemas.microsoft.com/office/drawing/2014/main" id="{1123C674-C7F5-40F5-9A03-FC8DB453DECF}"/>
                </a:ext>
              </a:extLst>
            </p:cNvPr>
            <p:cNvGrpSpPr/>
            <p:nvPr/>
          </p:nvGrpSpPr>
          <p:grpSpPr>
            <a:xfrm>
              <a:off x="6815928" y="4019779"/>
              <a:ext cx="286099" cy="274225"/>
              <a:chOff x="6815928" y="4019779"/>
              <a:chExt cx="286099" cy="274225"/>
            </a:xfrm>
          </p:grpSpPr>
          <p:sp>
            <p:nvSpPr>
              <p:cNvPr id="123" name="Полилиния: фигура 122">
                <a:extLst>
                  <a:ext uri="{FF2B5EF4-FFF2-40B4-BE49-F238E27FC236}">
                    <a16:creationId xmlns:a16="http://schemas.microsoft.com/office/drawing/2014/main" id="{9A0A6148-CDA3-49D0-AA50-E41FA9D57C98}"/>
                  </a:ext>
                </a:extLst>
              </p:cNvPr>
              <p:cNvSpPr/>
              <p:nvPr/>
            </p:nvSpPr>
            <p:spPr>
              <a:xfrm>
                <a:off x="6880936" y="4019779"/>
                <a:ext cx="221091" cy="241265"/>
              </a:xfrm>
              <a:custGeom>
                <a:avLst/>
                <a:gdLst>
                  <a:gd name="connsiteX0" fmla="*/ 221091 w 221091"/>
                  <a:gd name="connsiteY0" fmla="*/ 1068 h 241265"/>
                  <a:gd name="connsiteX1" fmla="*/ 144665 w 221091"/>
                  <a:gd name="connsiteY1" fmla="*/ 80224 h 241265"/>
                  <a:gd name="connsiteX2" fmla="*/ 90074 w 221091"/>
                  <a:gd name="connsiteY2" fmla="*/ 159380 h 241265"/>
                  <a:gd name="connsiteX3" fmla="*/ 0 w 221091"/>
                  <a:gd name="connsiteY3" fmla="*/ 213971 h 241265"/>
                  <a:gd name="connsiteX4" fmla="*/ 21836 w 221091"/>
                  <a:gd name="connsiteY4" fmla="*/ 241266 h 241265"/>
                  <a:gd name="connsiteX5" fmla="*/ 125558 w 221091"/>
                  <a:gd name="connsiteY5" fmla="*/ 200323 h 241265"/>
                  <a:gd name="connsiteX6" fmla="*/ 201985 w 221091"/>
                  <a:gd name="connsiteY6" fmla="*/ 121167 h 241265"/>
                  <a:gd name="connsiteX7" fmla="*/ 221091 w 221091"/>
                  <a:gd name="connsiteY7" fmla="*/ 1068 h 24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091" h="241265">
                    <a:moveTo>
                      <a:pt x="221091" y="1068"/>
                    </a:moveTo>
                    <a:cubicBezTo>
                      <a:pt x="221091" y="1068"/>
                      <a:pt x="188337" y="-15310"/>
                      <a:pt x="144665" y="80224"/>
                    </a:cubicBezTo>
                    <a:lnTo>
                      <a:pt x="90074" y="159380"/>
                    </a:lnTo>
                    <a:cubicBezTo>
                      <a:pt x="90074" y="159380"/>
                      <a:pt x="35484" y="181216"/>
                      <a:pt x="0" y="213971"/>
                    </a:cubicBezTo>
                    <a:cubicBezTo>
                      <a:pt x="0" y="213971"/>
                      <a:pt x="24566" y="222159"/>
                      <a:pt x="21836" y="241266"/>
                    </a:cubicBezTo>
                    <a:cubicBezTo>
                      <a:pt x="21836" y="241266"/>
                      <a:pt x="98263" y="230348"/>
                      <a:pt x="125558" y="200323"/>
                    </a:cubicBezTo>
                    <a:cubicBezTo>
                      <a:pt x="150124" y="170298"/>
                      <a:pt x="201985" y="121167"/>
                      <a:pt x="201985" y="121167"/>
                    </a:cubicBezTo>
                    <a:lnTo>
                      <a:pt x="221091" y="1068"/>
                    </a:lnTo>
                    <a:close/>
                  </a:path>
                </a:pathLst>
              </a:custGeom>
              <a:solidFill>
                <a:srgbClr val="BEEFF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4" name="Полилиния: фигура 123">
                <a:extLst>
                  <a:ext uri="{FF2B5EF4-FFF2-40B4-BE49-F238E27FC236}">
                    <a16:creationId xmlns:a16="http://schemas.microsoft.com/office/drawing/2014/main" id="{9050756B-0584-41FA-BECB-4ECE0816AFDB}"/>
                  </a:ext>
                </a:extLst>
              </p:cNvPr>
              <p:cNvSpPr/>
              <p:nvPr/>
            </p:nvSpPr>
            <p:spPr>
              <a:xfrm>
                <a:off x="6815928" y="4231020"/>
                <a:ext cx="97762" cy="62984"/>
              </a:xfrm>
              <a:custGeom>
                <a:avLst/>
                <a:gdLst>
                  <a:gd name="connsiteX0" fmla="*/ 75926 w 97762"/>
                  <a:gd name="connsiteY0" fmla="*/ 0 h 62984"/>
                  <a:gd name="connsiteX1" fmla="*/ 48631 w 97762"/>
                  <a:gd name="connsiteY1" fmla="*/ 8189 h 62984"/>
                  <a:gd name="connsiteX2" fmla="*/ 2229 w 97762"/>
                  <a:gd name="connsiteY2" fmla="*/ 40943 h 62984"/>
                  <a:gd name="connsiteX3" fmla="*/ 10417 w 97762"/>
                  <a:gd name="connsiteY3" fmla="*/ 60050 h 62984"/>
                  <a:gd name="connsiteX4" fmla="*/ 62278 w 97762"/>
                  <a:gd name="connsiteY4" fmla="*/ 35484 h 62984"/>
                  <a:gd name="connsiteX5" fmla="*/ 48631 w 97762"/>
                  <a:gd name="connsiteY5" fmla="*/ 51861 h 62984"/>
                  <a:gd name="connsiteX6" fmla="*/ 65008 w 97762"/>
                  <a:gd name="connsiteY6" fmla="*/ 54591 h 62984"/>
                  <a:gd name="connsiteX7" fmla="*/ 89573 w 97762"/>
                  <a:gd name="connsiteY7" fmla="*/ 27295 h 62984"/>
                  <a:gd name="connsiteX8" fmla="*/ 97762 w 97762"/>
                  <a:gd name="connsiteY8" fmla="*/ 16377 h 62984"/>
                  <a:gd name="connsiteX9" fmla="*/ 75926 w 97762"/>
                  <a:gd name="connsiteY9" fmla="*/ 0 h 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762" h="62984">
                    <a:moveTo>
                      <a:pt x="75926" y="0"/>
                    </a:moveTo>
                    <a:cubicBezTo>
                      <a:pt x="75926" y="0"/>
                      <a:pt x="59549" y="8189"/>
                      <a:pt x="48631" y="8189"/>
                    </a:cubicBezTo>
                    <a:cubicBezTo>
                      <a:pt x="37712" y="5459"/>
                      <a:pt x="4958" y="27295"/>
                      <a:pt x="2229" y="40943"/>
                    </a:cubicBezTo>
                    <a:cubicBezTo>
                      <a:pt x="-501" y="54591"/>
                      <a:pt x="-3230" y="62779"/>
                      <a:pt x="10417" y="60050"/>
                    </a:cubicBezTo>
                    <a:cubicBezTo>
                      <a:pt x="45901" y="51861"/>
                      <a:pt x="59549" y="30025"/>
                      <a:pt x="62278" y="35484"/>
                    </a:cubicBezTo>
                    <a:cubicBezTo>
                      <a:pt x="65008" y="38213"/>
                      <a:pt x="62278" y="38213"/>
                      <a:pt x="48631" y="51861"/>
                    </a:cubicBezTo>
                    <a:cubicBezTo>
                      <a:pt x="45901" y="54591"/>
                      <a:pt x="37712" y="73697"/>
                      <a:pt x="65008" y="54591"/>
                    </a:cubicBezTo>
                    <a:cubicBezTo>
                      <a:pt x="65008" y="54591"/>
                      <a:pt x="86844" y="40943"/>
                      <a:pt x="89573" y="27295"/>
                    </a:cubicBezTo>
                    <a:cubicBezTo>
                      <a:pt x="92303" y="16377"/>
                      <a:pt x="97762" y="16377"/>
                      <a:pt x="97762" y="16377"/>
                    </a:cubicBezTo>
                    <a:cubicBezTo>
                      <a:pt x="97762" y="16377"/>
                      <a:pt x="92303" y="2729"/>
                      <a:pt x="75926" y="0"/>
                    </a:cubicBezTo>
                    <a:close/>
                  </a:path>
                </a:pathLst>
              </a:custGeom>
              <a:solidFill>
                <a:srgbClr val="F1B28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5" name="Полилиния: фигура 124">
                <a:extLst>
                  <a:ext uri="{FF2B5EF4-FFF2-40B4-BE49-F238E27FC236}">
                    <a16:creationId xmlns:a16="http://schemas.microsoft.com/office/drawing/2014/main" id="{844F680F-154E-49B2-A665-178EB1695FD8}"/>
                  </a:ext>
                </a:extLst>
              </p:cNvPr>
              <p:cNvSpPr/>
              <p:nvPr/>
            </p:nvSpPr>
            <p:spPr>
              <a:xfrm>
                <a:off x="6823616" y="4241938"/>
                <a:ext cx="87344" cy="52066"/>
              </a:xfrm>
              <a:custGeom>
                <a:avLst/>
                <a:gdLst>
                  <a:gd name="connsiteX0" fmla="*/ 54590 w 87344"/>
                  <a:gd name="connsiteY0" fmla="*/ 24566 h 52066"/>
                  <a:gd name="connsiteX1" fmla="*/ 40943 w 87344"/>
                  <a:gd name="connsiteY1" fmla="*/ 40943 h 52066"/>
                  <a:gd name="connsiteX2" fmla="*/ 57320 w 87344"/>
                  <a:gd name="connsiteY2" fmla="*/ 43672 h 52066"/>
                  <a:gd name="connsiteX3" fmla="*/ 81886 w 87344"/>
                  <a:gd name="connsiteY3" fmla="*/ 16377 h 52066"/>
                  <a:gd name="connsiteX4" fmla="*/ 87345 w 87344"/>
                  <a:gd name="connsiteY4" fmla="*/ 5459 h 52066"/>
                  <a:gd name="connsiteX5" fmla="*/ 79156 w 87344"/>
                  <a:gd name="connsiteY5" fmla="*/ 0 h 52066"/>
                  <a:gd name="connsiteX6" fmla="*/ 54590 w 87344"/>
                  <a:gd name="connsiteY6" fmla="*/ 10918 h 52066"/>
                  <a:gd name="connsiteX7" fmla="*/ 21836 w 87344"/>
                  <a:gd name="connsiteY7" fmla="*/ 30025 h 52066"/>
                  <a:gd name="connsiteX8" fmla="*/ 0 w 87344"/>
                  <a:gd name="connsiteY8" fmla="*/ 43672 h 52066"/>
                  <a:gd name="connsiteX9" fmla="*/ 2730 w 87344"/>
                  <a:gd name="connsiteY9" fmla="*/ 43672 h 52066"/>
                  <a:gd name="connsiteX10" fmla="*/ 54590 w 87344"/>
                  <a:gd name="connsiteY10" fmla="*/ 24566 h 52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7344" h="52066">
                    <a:moveTo>
                      <a:pt x="54590" y="24566"/>
                    </a:moveTo>
                    <a:cubicBezTo>
                      <a:pt x="57320" y="27295"/>
                      <a:pt x="54590" y="27295"/>
                      <a:pt x="40943" y="40943"/>
                    </a:cubicBezTo>
                    <a:cubicBezTo>
                      <a:pt x="38213" y="43672"/>
                      <a:pt x="30025" y="62779"/>
                      <a:pt x="57320" y="43672"/>
                    </a:cubicBezTo>
                    <a:cubicBezTo>
                      <a:pt x="57320" y="43672"/>
                      <a:pt x="79156" y="30025"/>
                      <a:pt x="81886" y="16377"/>
                    </a:cubicBezTo>
                    <a:cubicBezTo>
                      <a:pt x="84615" y="8189"/>
                      <a:pt x="87345" y="5459"/>
                      <a:pt x="87345" y="5459"/>
                    </a:cubicBezTo>
                    <a:cubicBezTo>
                      <a:pt x="84615" y="2730"/>
                      <a:pt x="81886" y="0"/>
                      <a:pt x="79156" y="0"/>
                    </a:cubicBezTo>
                    <a:cubicBezTo>
                      <a:pt x="70968" y="5459"/>
                      <a:pt x="62779" y="10918"/>
                      <a:pt x="54590" y="10918"/>
                    </a:cubicBezTo>
                    <a:cubicBezTo>
                      <a:pt x="46402" y="10918"/>
                      <a:pt x="38213" y="21836"/>
                      <a:pt x="21836" y="30025"/>
                    </a:cubicBezTo>
                    <a:cubicBezTo>
                      <a:pt x="10918" y="35484"/>
                      <a:pt x="2730" y="40943"/>
                      <a:pt x="0" y="43672"/>
                    </a:cubicBezTo>
                    <a:cubicBezTo>
                      <a:pt x="0" y="43672"/>
                      <a:pt x="2730" y="43672"/>
                      <a:pt x="2730" y="43672"/>
                    </a:cubicBezTo>
                    <a:cubicBezTo>
                      <a:pt x="38213" y="40943"/>
                      <a:pt x="49131" y="19107"/>
                      <a:pt x="54590" y="24566"/>
                    </a:cubicBezTo>
                    <a:close/>
                  </a:path>
                </a:pathLst>
              </a:custGeom>
              <a:solidFill>
                <a:srgbClr val="E8A476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6" name="Полилиния: фигура 125">
                <a:extLst>
                  <a:ext uri="{FF2B5EF4-FFF2-40B4-BE49-F238E27FC236}">
                    <a16:creationId xmlns:a16="http://schemas.microsoft.com/office/drawing/2014/main" id="{7F83B6BD-ACFA-48F6-9367-BF8D5E404C5C}"/>
                  </a:ext>
                </a:extLst>
              </p:cNvPr>
              <p:cNvSpPr/>
              <p:nvPr/>
            </p:nvSpPr>
            <p:spPr>
              <a:xfrm>
                <a:off x="6880936" y="4170970"/>
                <a:ext cx="133746" cy="92803"/>
              </a:xfrm>
              <a:custGeom>
                <a:avLst/>
                <a:gdLst>
                  <a:gd name="connsiteX0" fmla="*/ 122829 w 133746"/>
                  <a:gd name="connsiteY0" fmla="*/ 49131 h 92803"/>
                  <a:gd name="connsiteX1" fmla="*/ 133747 w 133746"/>
                  <a:gd name="connsiteY1" fmla="*/ 38213 h 92803"/>
                  <a:gd name="connsiteX2" fmla="*/ 95533 w 133746"/>
                  <a:gd name="connsiteY2" fmla="*/ 0 h 92803"/>
                  <a:gd name="connsiteX3" fmla="*/ 90074 w 133746"/>
                  <a:gd name="connsiteY3" fmla="*/ 10918 h 92803"/>
                  <a:gd name="connsiteX4" fmla="*/ 0 w 133746"/>
                  <a:gd name="connsiteY4" fmla="*/ 65509 h 92803"/>
                  <a:gd name="connsiteX5" fmla="*/ 30025 w 133746"/>
                  <a:gd name="connsiteY5" fmla="*/ 92804 h 92803"/>
                  <a:gd name="connsiteX6" fmla="*/ 30025 w 133746"/>
                  <a:gd name="connsiteY6" fmla="*/ 92804 h 92803"/>
                  <a:gd name="connsiteX7" fmla="*/ 122829 w 133746"/>
                  <a:gd name="connsiteY7" fmla="*/ 49131 h 92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746" h="92803">
                    <a:moveTo>
                      <a:pt x="122829" y="49131"/>
                    </a:moveTo>
                    <a:cubicBezTo>
                      <a:pt x="125558" y="46402"/>
                      <a:pt x="128288" y="40943"/>
                      <a:pt x="133747" y="38213"/>
                    </a:cubicBezTo>
                    <a:cubicBezTo>
                      <a:pt x="125558" y="30025"/>
                      <a:pt x="109181" y="10918"/>
                      <a:pt x="95533" y="0"/>
                    </a:cubicBezTo>
                    <a:lnTo>
                      <a:pt x="90074" y="10918"/>
                    </a:lnTo>
                    <a:cubicBezTo>
                      <a:pt x="90074" y="10918"/>
                      <a:pt x="35484" y="32754"/>
                      <a:pt x="0" y="65509"/>
                    </a:cubicBezTo>
                    <a:cubicBezTo>
                      <a:pt x="0" y="65509"/>
                      <a:pt x="27295" y="79156"/>
                      <a:pt x="30025" y="92804"/>
                    </a:cubicBezTo>
                    <a:lnTo>
                      <a:pt x="30025" y="92804"/>
                    </a:lnTo>
                    <a:cubicBezTo>
                      <a:pt x="43672" y="90074"/>
                      <a:pt x="100992" y="73697"/>
                      <a:pt x="122829" y="49131"/>
                    </a:cubicBezTo>
                    <a:close/>
                  </a:path>
                </a:pathLst>
              </a:custGeom>
              <a:solidFill>
                <a:srgbClr val="BEEFF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7" name="Полилиния: фигура 126">
                <a:extLst>
                  <a:ext uri="{FF2B5EF4-FFF2-40B4-BE49-F238E27FC236}">
                    <a16:creationId xmlns:a16="http://schemas.microsoft.com/office/drawing/2014/main" id="{A19999A1-3615-49F3-A8D7-48DC180C7949}"/>
                  </a:ext>
                </a:extLst>
              </p:cNvPr>
              <p:cNvSpPr/>
              <p:nvPr/>
            </p:nvSpPr>
            <p:spPr>
              <a:xfrm>
                <a:off x="6900043" y="4211913"/>
                <a:ext cx="114640" cy="51861"/>
              </a:xfrm>
              <a:custGeom>
                <a:avLst/>
                <a:gdLst>
                  <a:gd name="connsiteX0" fmla="*/ 8189 w 114640"/>
                  <a:gd name="connsiteY0" fmla="*/ 51861 h 51861"/>
                  <a:gd name="connsiteX1" fmla="*/ 103722 w 114640"/>
                  <a:gd name="connsiteY1" fmla="*/ 10918 h 51861"/>
                  <a:gd name="connsiteX2" fmla="*/ 114640 w 114640"/>
                  <a:gd name="connsiteY2" fmla="*/ 0 h 51861"/>
                  <a:gd name="connsiteX3" fmla="*/ 60050 w 114640"/>
                  <a:gd name="connsiteY3" fmla="*/ 16377 h 51861"/>
                  <a:gd name="connsiteX4" fmla="*/ 0 w 114640"/>
                  <a:gd name="connsiteY4" fmla="*/ 38213 h 51861"/>
                  <a:gd name="connsiteX5" fmla="*/ 8189 w 114640"/>
                  <a:gd name="connsiteY5" fmla="*/ 51861 h 5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640" h="51861">
                    <a:moveTo>
                      <a:pt x="8189" y="51861"/>
                    </a:moveTo>
                    <a:cubicBezTo>
                      <a:pt x="24566" y="49131"/>
                      <a:pt x="81886" y="35484"/>
                      <a:pt x="103722" y="10918"/>
                    </a:cubicBezTo>
                    <a:cubicBezTo>
                      <a:pt x="106451" y="8189"/>
                      <a:pt x="109181" y="2730"/>
                      <a:pt x="114640" y="0"/>
                    </a:cubicBezTo>
                    <a:cubicBezTo>
                      <a:pt x="106451" y="8189"/>
                      <a:pt x="87345" y="10918"/>
                      <a:pt x="60050" y="16377"/>
                    </a:cubicBezTo>
                    <a:cubicBezTo>
                      <a:pt x="35484" y="21836"/>
                      <a:pt x="5459" y="35484"/>
                      <a:pt x="0" y="38213"/>
                    </a:cubicBezTo>
                    <a:cubicBezTo>
                      <a:pt x="2730" y="40943"/>
                      <a:pt x="8189" y="46402"/>
                      <a:pt x="8189" y="51861"/>
                    </a:cubicBezTo>
                    <a:close/>
                  </a:path>
                </a:pathLst>
              </a:custGeom>
              <a:solidFill>
                <a:srgbClr val="A5E4F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51" name="Рисунок 6">
              <a:extLst>
                <a:ext uri="{FF2B5EF4-FFF2-40B4-BE49-F238E27FC236}">
                  <a16:creationId xmlns:a16="http://schemas.microsoft.com/office/drawing/2014/main" id="{B30454AF-6FFD-4B9E-A80F-B20E2F277D4A}"/>
                </a:ext>
              </a:extLst>
            </p:cNvPr>
            <p:cNvGrpSpPr/>
            <p:nvPr/>
          </p:nvGrpSpPr>
          <p:grpSpPr>
            <a:xfrm>
              <a:off x="7014747" y="4083626"/>
              <a:ext cx="252022" cy="306223"/>
              <a:chOff x="7014747" y="4083626"/>
              <a:chExt cx="252022" cy="306223"/>
            </a:xfrm>
          </p:grpSpPr>
          <p:sp>
            <p:nvSpPr>
              <p:cNvPr id="116" name="Полилиния: фигура 115">
                <a:extLst>
                  <a:ext uri="{FF2B5EF4-FFF2-40B4-BE49-F238E27FC236}">
                    <a16:creationId xmlns:a16="http://schemas.microsoft.com/office/drawing/2014/main" id="{2DA59520-62EA-46C2-8F82-891C607CB4BB}"/>
                  </a:ext>
                </a:extLst>
              </p:cNvPr>
              <p:cNvSpPr/>
              <p:nvPr/>
            </p:nvSpPr>
            <p:spPr>
              <a:xfrm>
                <a:off x="7093839" y="4085227"/>
                <a:ext cx="172930" cy="280616"/>
              </a:xfrm>
              <a:custGeom>
                <a:avLst/>
                <a:gdLst>
                  <a:gd name="connsiteX0" fmla="*/ 152853 w 172930"/>
                  <a:gd name="connsiteY0" fmla="*/ 1129 h 280616"/>
                  <a:gd name="connsiteX1" fmla="*/ 171960 w 172930"/>
                  <a:gd name="connsiteY1" fmla="*/ 102121 h 280616"/>
                  <a:gd name="connsiteX2" fmla="*/ 166501 w 172930"/>
                  <a:gd name="connsiteY2" fmla="*/ 238597 h 280616"/>
                  <a:gd name="connsiteX3" fmla="*/ 10918 w 172930"/>
                  <a:gd name="connsiteY3" fmla="*/ 279540 h 280616"/>
                  <a:gd name="connsiteX4" fmla="*/ 0 w 172930"/>
                  <a:gd name="connsiteY4" fmla="*/ 238597 h 280616"/>
                  <a:gd name="connsiteX5" fmla="*/ 109181 w 172930"/>
                  <a:gd name="connsiteY5" fmla="*/ 211302 h 280616"/>
                  <a:gd name="connsiteX6" fmla="*/ 98263 w 172930"/>
                  <a:gd name="connsiteY6" fmla="*/ 102121 h 280616"/>
                  <a:gd name="connsiteX7" fmla="*/ 152853 w 172930"/>
                  <a:gd name="connsiteY7" fmla="*/ 1129 h 28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930" h="280616">
                    <a:moveTo>
                      <a:pt x="152853" y="1129"/>
                    </a:moveTo>
                    <a:cubicBezTo>
                      <a:pt x="158312" y="1129"/>
                      <a:pt x="177419" y="22965"/>
                      <a:pt x="171960" y="102121"/>
                    </a:cubicBezTo>
                    <a:cubicBezTo>
                      <a:pt x="171960" y="102121"/>
                      <a:pt x="174690" y="230409"/>
                      <a:pt x="166501" y="238597"/>
                    </a:cubicBezTo>
                    <a:cubicBezTo>
                      <a:pt x="158312" y="246786"/>
                      <a:pt x="139206" y="287729"/>
                      <a:pt x="10918" y="279540"/>
                    </a:cubicBezTo>
                    <a:cubicBezTo>
                      <a:pt x="10918" y="279540"/>
                      <a:pt x="19107" y="257704"/>
                      <a:pt x="0" y="238597"/>
                    </a:cubicBezTo>
                    <a:cubicBezTo>
                      <a:pt x="0" y="238597"/>
                      <a:pt x="76427" y="211302"/>
                      <a:pt x="109181" y="211302"/>
                    </a:cubicBezTo>
                    <a:lnTo>
                      <a:pt x="98263" y="102121"/>
                    </a:lnTo>
                    <a:cubicBezTo>
                      <a:pt x="98263" y="102121"/>
                      <a:pt x="79156" y="-12519"/>
                      <a:pt x="152853" y="1129"/>
                    </a:cubicBezTo>
                    <a:close/>
                  </a:path>
                </a:pathLst>
              </a:custGeom>
              <a:solidFill>
                <a:srgbClr val="BEEFF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7" name="Полилиния: фигура 116">
                <a:extLst>
                  <a:ext uri="{FF2B5EF4-FFF2-40B4-BE49-F238E27FC236}">
                    <a16:creationId xmlns:a16="http://schemas.microsoft.com/office/drawing/2014/main" id="{571BA42D-E5EE-4FC7-AECB-5B99CC29CA78}"/>
                  </a:ext>
                </a:extLst>
              </p:cNvPr>
              <p:cNvSpPr/>
              <p:nvPr/>
            </p:nvSpPr>
            <p:spPr>
              <a:xfrm>
                <a:off x="7102028" y="4083626"/>
                <a:ext cx="164742" cy="284369"/>
              </a:xfrm>
              <a:custGeom>
                <a:avLst/>
                <a:gdLst>
                  <a:gd name="connsiteX0" fmla="*/ 158312 w 164742"/>
                  <a:gd name="connsiteY0" fmla="*/ 240198 h 284369"/>
                  <a:gd name="connsiteX1" fmla="*/ 163771 w 164742"/>
                  <a:gd name="connsiteY1" fmla="*/ 103722 h 284369"/>
                  <a:gd name="connsiteX2" fmla="*/ 144665 w 164742"/>
                  <a:gd name="connsiteY2" fmla="*/ 2730 h 284369"/>
                  <a:gd name="connsiteX3" fmla="*/ 133747 w 164742"/>
                  <a:gd name="connsiteY3" fmla="*/ 0 h 284369"/>
                  <a:gd name="connsiteX4" fmla="*/ 150124 w 164742"/>
                  <a:gd name="connsiteY4" fmla="*/ 100992 h 284369"/>
                  <a:gd name="connsiteX5" fmla="*/ 136476 w 164742"/>
                  <a:gd name="connsiteY5" fmla="*/ 232010 h 284369"/>
                  <a:gd name="connsiteX6" fmla="*/ 2730 w 164742"/>
                  <a:gd name="connsiteY6" fmla="*/ 270223 h 284369"/>
                  <a:gd name="connsiteX7" fmla="*/ 0 w 164742"/>
                  <a:gd name="connsiteY7" fmla="*/ 283871 h 284369"/>
                  <a:gd name="connsiteX8" fmla="*/ 158312 w 164742"/>
                  <a:gd name="connsiteY8" fmla="*/ 240198 h 28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742" h="284369">
                    <a:moveTo>
                      <a:pt x="158312" y="240198"/>
                    </a:moveTo>
                    <a:cubicBezTo>
                      <a:pt x="166501" y="232010"/>
                      <a:pt x="163771" y="103722"/>
                      <a:pt x="163771" y="103722"/>
                    </a:cubicBezTo>
                    <a:cubicBezTo>
                      <a:pt x="169231" y="27295"/>
                      <a:pt x="150124" y="5459"/>
                      <a:pt x="144665" y="2730"/>
                    </a:cubicBezTo>
                    <a:cubicBezTo>
                      <a:pt x="141935" y="2730"/>
                      <a:pt x="136476" y="2730"/>
                      <a:pt x="133747" y="0"/>
                    </a:cubicBezTo>
                    <a:cubicBezTo>
                      <a:pt x="136476" y="30025"/>
                      <a:pt x="150124" y="68238"/>
                      <a:pt x="150124" y="100992"/>
                    </a:cubicBezTo>
                    <a:cubicBezTo>
                      <a:pt x="150124" y="141935"/>
                      <a:pt x="150124" y="218362"/>
                      <a:pt x="136476" y="232010"/>
                    </a:cubicBezTo>
                    <a:cubicBezTo>
                      <a:pt x="125558" y="242928"/>
                      <a:pt x="95533" y="270223"/>
                      <a:pt x="2730" y="270223"/>
                    </a:cubicBezTo>
                    <a:cubicBezTo>
                      <a:pt x="2730" y="278412"/>
                      <a:pt x="0" y="283871"/>
                      <a:pt x="0" y="283871"/>
                    </a:cubicBezTo>
                    <a:cubicBezTo>
                      <a:pt x="131017" y="289330"/>
                      <a:pt x="150124" y="248387"/>
                      <a:pt x="158312" y="240198"/>
                    </a:cubicBezTo>
                    <a:close/>
                  </a:path>
                </a:pathLst>
              </a:custGeom>
              <a:solidFill>
                <a:srgbClr val="A5E4F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118" name="Рисунок 6">
                <a:extLst>
                  <a:ext uri="{FF2B5EF4-FFF2-40B4-BE49-F238E27FC236}">
                    <a16:creationId xmlns:a16="http://schemas.microsoft.com/office/drawing/2014/main" id="{ACEF3E7B-2CBB-43D2-8BB2-64630DAD35A5}"/>
                  </a:ext>
                </a:extLst>
              </p:cNvPr>
              <p:cNvGrpSpPr/>
              <p:nvPr/>
            </p:nvGrpSpPr>
            <p:grpSpPr>
              <a:xfrm>
                <a:off x="7014747" y="4323824"/>
                <a:ext cx="107151" cy="66025"/>
                <a:chOff x="7014747" y="4323824"/>
                <a:chExt cx="107151" cy="66025"/>
              </a:xfrm>
            </p:grpSpPr>
            <p:sp>
              <p:nvSpPr>
                <p:cNvPr id="119" name="Полилиния: фигура 118">
                  <a:extLst>
                    <a:ext uri="{FF2B5EF4-FFF2-40B4-BE49-F238E27FC236}">
                      <a16:creationId xmlns:a16="http://schemas.microsoft.com/office/drawing/2014/main" id="{907C35EA-53FB-4960-8822-A395F21A66E0}"/>
                    </a:ext>
                  </a:extLst>
                </p:cNvPr>
                <p:cNvSpPr/>
                <p:nvPr/>
              </p:nvSpPr>
              <p:spPr>
                <a:xfrm>
                  <a:off x="7028026" y="4327160"/>
                  <a:ext cx="83064" cy="24831"/>
                </a:xfrm>
                <a:custGeom>
                  <a:avLst/>
                  <a:gdLst>
                    <a:gd name="connsiteX0" fmla="*/ 304 w 83064"/>
                    <a:gd name="connsiteY0" fmla="*/ 10311 h 24831"/>
                    <a:gd name="connsiteX1" fmla="*/ 19411 w 83064"/>
                    <a:gd name="connsiteY1" fmla="*/ 21230 h 24831"/>
                    <a:gd name="connsiteX2" fmla="*/ 33059 w 83064"/>
                    <a:gd name="connsiteY2" fmla="*/ 23959 h 24831"/>
                    <a:gd name="connsiteX3" fmla="*/ 82190 w 83064"/>
                    <a:gd name="connsiteY3" fmla="*/ 4853 h 24831"/>
                    <a:gd name="connsiteX4" fmla="*/ 24870 w 83064"/>
                    <a:gd name="connsiteY4" fmla="*/ 4853 h 24831"/>
                    <a:gd name="connsiteX5" fmla="*/ 11223 w 83064"/>
                    <a:gd name="connsiteY5" fmla="*/ 10311 h 24831"/>
                    <a:gd name="connsiteX6" fmla="*/ 304 w 83064"/>
                    <a:gd name="connsiteY6" fmla="*/ 10311 h 2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064" h="24831">
                      <a:moveTo>
                        <a:pt x="304" y="10311"/>
                      </a:moveTo>
                      <a:cubicBezTo>
                        <a:pt x="-2425" y="21230"/>
                        <a:pt x="13952" y="21230"/>
                        <a:pt x="19411" y="21230"/>
                      </a:cubicBezTo>
                      <a:cubicBezTo>
                        <a:pt x="27600" y="21230"/>
                        <a:pt x="30329" y="21230"/>
                        <a:pt x="33059" y="23959"/>
                      </a:cubicBezTo>
                      <a:cubicBezTo>
                        <a:pt x="38518" y="29418"/>
                        <a:pt x="90379" y="7582"/>
                        <a:pt x="82190" y="4853"/>
                      </a:cubicBezTo>
                      <a:cubicBezTo>
                        <a:pt x="79461" y="4853"/>
                        <a:pt x="49436" y="-6066"/>
                        <a:pt x="24870" y="4853"/>
                      </a:cubicBezTo>
                      <a:cubicBezTo>
                        <a:pt x="19411" y="7582"/>
                        <a:pt x="19411" y="7582"/>
                        <a:pt x="11223" y="10311"/>
                      </a:cubicBezTo>
                      <a:cubicBezTo>
                        <a:pt x="11223" y="10311"/>
                        <a:pt x="8493" y="10311"/>
                        <a:pt x="304" y="10311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20" name="Полилиния: фигура 119">
                  <a:extLst>
                    <a:ext uri="{FF2B5EF4-FFF2-40B4-BE49-F238E27FC236}">
                      <a16:creationId xmlns:a16="http://schemas.microsoft.com/office/drawing/2014/main" id="{A2AAB934-9AE0-4DCA-BCF7-F37D36356F8B}"/>
                    </a:ext>
                  </a:extLst>
                </p:cNvPr>
                <p:cNvSpPr/>
                <p:nvPr/>
              </p:nvSpPr>
              <p:spPr>
                <a:xfrm>
                  <a:off x="7028331" y="4339893"/>
                  <a:ext cx="38849" cy="11534"/>
                </a:xfrm>
                <a:custGeom>
                  <a:avLst/>
                  <a:gdLst>
                    <a:gd name="connsiteX0" fmla="*/ 0 w 38849"/>
                    <a:gd name="connsiteY0" fmla="*/ 308 h 11534"/>
                    <a:gd name="connsiteX1" fmla="*/ 19107 w 38849"/>
                    <a:gd name="connsiteY1" fmla="*/ 8497 h 11534"/>
                    <a:gd name="connsiteX2" fmla="*/ 32754 w 38849"/>
                    <a:gd name="connsiteY2" fmla="*/ 11226 h 11534"/>
                    <a:gd name="connsiteX3" fmla="*/ 30025 w 38849"/>
                    <a:gd name="connsiteY3" fmla="*/ 308 h 11534"/>
                    <a:gd name="connsiteX4" fmla="*/ 0 w 38849"/>
                    <a:gd name="connsiteY4" fmla="*/ 308 h 11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849" h="11534">
                      <a:moveTo>
                        <a:pt x="0" y="308"/>
                      </a:moveTo>
                      <a:cubicBezTo>
                        <a:pt x="0" y="8497"/>
                        <a:pt x="13648" y="8497"/>
                        <a:pt x="19107" y="8497"/>
                      </a:cubicBezTo>
                      <a:cubicBezTo>
                        <a:pt x="27295" y="8497"/>
                        <a:pt x="30025" y="8497"/>
                        <a:pt x="32754" y="11226"/>
                      </a:cubicBezTo>
                      <a:cubicBezTo>
                        <a:pt x="35484" y="13956"/>
                        <a:pt x="46402" y="-2421"/>
                        <a:pt x="30025" y="308"/>
                      </a:cubicBezTo>
                      <a:cubicBezTo>
                        <a:pt x="21836" y="308"/>
                        <a:pt x="10918" y="5767"/>
                        <a:pt x="0" y="308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21" name="Полилиния: фигура 120">
                  <a:extLst>
                    <a:ext uri="{FF2B5EF4-FFF2-40B4-BE49-F238E27FC236}">
                      <a16:creationId xmlns:a16="http://schemas.microsoft.com/office/drawing/2014/main" id="{65D97FD0-B3DB-47CC-8AA8-9A7C04C0A13F}"/>
                    </a:ext>
                  </a:extLst>
                </p:cNvPr>
                <p:cNvSpPr/>
                <p:nvPr/>
              </p:nvSpPr>
              <p:spPr>
                <a:xfrm>
                  <a:off x="7014747" y="4323824"/>
                  <a:ext cx="106386" cy="65508"/>
                </a:xfrm>
                <a:custGeom>
                  <a:avLst/>
                  <a:gdLst>
                    <a:gd name="connsiteX0" fmla="*/ 106387 w 106386"/>
                    <a:gd name="connsiteY0" fmla="*/ 35484 h 65508"/>
                    <a:gd name="connsiteX1" fmla="*/ 90010 w 106386"/>
                    <a:gd name="connsiteY1" fmla="*/ 40943 h 65508"/>
                    <a:gd name="connsiteX2" fmla="*/ 54526 w 106386"/>
                    <a:gd name="connsiteY2" fmla="*/ 62779 h 65508"/>
                    <a:gd name="connsiteX3" fmla="*/ 29960 w 106386"/>
                    <a:gd name="connsiteY3" fmla="*/ 65509 h 65508"/>
                    <a:gd name="connsiteX4" fmla="*/ 8124 w 106386"/>
                    <a:gd name="connsiteY4" fmla="*/ 54591 h 65508"/>
                    <a:gd name="connsiteX5" fmla="*/ 2665 w 106386"/>
                    <a:gd name="connsiteY5" fmla="*/ 46402 h 65508"/>
                    <a:gd name="connsiteX6" fmla="*/ 16313 w 106386"/>
                    <a:gd name="connsiteY6" fmla="*/ 35484 h 65508"/>
                    <a:gd name="connsiteX7" fmla="*/ 29960 w 106386"/>
                    <a:gd name="connsiteY7" fmla="*/ 32754 h 65508"/>
                    <a:gd name="connsiteX8" fmla="*/ 59985 w 106386"/>
                    <a:gd name="connsiteY8" fmla="*/ 19107 h 65508"/>
                    <a:gd name="connsiteX9" fmla="*/ 92739 w 106386"/>
                    <a:gd name="connsiteY9" fmla="*/ 0 h 65508"/>
                    <a:gd name="connsiteX10" fmla="*/ 100928 w 106386"/>
                    <a:gd name="connsiteY10" fmla="*/ 13648 h 65508"/>
                    <a:gd name="connsiteX11" fmla="*/ 106387 w 106386"/>
                    <a:gd name="connsiteY11" fmla="*/ 24566 h 65508"/>
                    <a:gd name="connsiteX12" fmla="*/ 106387 w 106386"/>
                    <a:gd name="connsiteY12" fmla="*/ 35484 h 65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6386" h="65508">
                      <a:moveTo>
                        <a:pt x="106387" y="35484"/>
                      </a:moveTo>
                      <a:cubicBezTo>
                        <a:pt x="98198" y="38213"/>
                        <a:pt x="95469" y="40943"/>
                        <a:pt x="90010" y="40943"/>
                      </a:cubicBezTo>
                      <a:cubicBezTo>
                        <a:pt x="76362" y="43672"/>
                        <a:pt x="79092" y="57320"/>
                        <a:pt x="54526" y="62779"/>
                      </a:cubicBezTo>
                      <a:lnTo>
                        <a:pt x="29960" y="65509"/>
                      </a:lnTo>
                      <a:cubicBezTo>
                        <a:pt x="27231" y="65509"/>
                        <a:pt x="16313" y="62779"/>
                        <a:pt x="8124" y="54591"/>
                      </a:cubicBezTo>
                      <a:cubicBezTo>
                        <a:pt x="5394" y="49132"/>
                        <a:pt x="2665" y="46402"/>
                        <a:pt x="2665" y="46402"/>
                      </a:cubicBezTo>
                      <a:cubicBezTo>
                        <a:pt x="-65" y="40943"/>
                        <a:pt x="-5524" y="30025"/>
                        <a:pt x="16313" y="35484"/>
                      </a:cubicBezTo>
                      <a:cubicBezTo>
                        <a:pt x="24501" y="35484"/>
                        <a:pt x="29960" y="32754"/>
                        <a:pt x="29960" y="32754"/>
                      </a:cubicBezTo>
                      <a:cubicBezTo>
                        <a:pt x="51796" y="16377"/>
                        <a:pt x="51796" y="27295"/>
                        <a:pt x="59985" y="19107"/>
                      </a:cubicBezTo>
                      <a:cubicBezTo>
                        <a:pt x="68174" y="10918"/>
                        <a:pt x="73633" y="10918"/>
                        <a:pt x="92739" y="0"/>
                      </a:cubicBezTo>
                      <a:lnTo>
                        <a:pt x="100928" y="13648"/>
                      </a:lnTo>
                      <a:lnTo>
                        <a:pt x="106387" y="24566"/>
                      </a:lnTo>
                      <a:lnTo>
                        <a:pt x="106387" y="35484"/>
                      </a:lnTo>
                      <a:close/>
                    </a:path>
                  </a:pathLst>
                </a:custGeom>
                <a:solidFill>
                  <a:srgbClr val="F1B287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22" name="Полилиния: фигура 121">
                  <a:extLst>
                    <a:ext uri="{FF2B5EF4-FFF2-40B4-BE49-F238E27FC236}">
                      <a16:creationId xmlns:a16="http://schemas.microsoft.com/office/drawing/2014/main" id="{C0E9D271-082D-4667-A70F-FA754E6ACBA3}"/>
                    </a:ext>
                  </a:extLst>
                </p:cNvPr>
                <p:cNvSpPr/>
                <p:nvPr/>
              </p:nvSpPr>
              <p:spPr>
                <a:xfrm>
                  <a:off x="7017412" y="4342930"/>
                  <a:ext cx="104486" cy="46918"/>
                </a:xfrm>
                <a:custGeom>
                  <a:avLst/>
                  <a:gdLst>
                    <a:gd name="connsiteX0" fmla="*/ 103722 w 104486"/>
                    <a:gd name="connsiteY0" fmla="*/ 16377 h 46918"/>
                    <a:gd name="connsiteX1" fmla="*/ 73697 w 104486"/>
                    <a:gd name="connsiteY1" fmla="*/ 32754 h 46918"/>
                    <a:gd name="connsiteX2" fmla="*/ 32754 w 104486"/>
                    <a:gd name="connsiteY2" fmla="*/ 46402 h 46918"/>
                    <a:gd name="connsiteX3" fmla="*/ 0 w 104486"/>
                    <a:gd name="connsiteY3" fmla="*/ 27295 h 46918"/>
                    <a:gd name="connsiteX4" fmla="*/ 38213 w 104486"/>
                    <a:gd name="connsiteY4" fmla="*/ 38213 h 46918"/>
                    <a:gd name="connsiteX5" fmla="*/ 73697 w 104486"/>
                    <a:gd name="connsiteY5" fmla="*/ 19107 h 46918"/>
                    <a:gd name="connsiteX6" fmla="*/ 100992 w 104486"/>
                    <a:gd name="connsiteY6" fmla="*/ 0 h 46918"/>
                    <a:gd name="connsiteX7" fmla="*/ 103722 w 104486"/>
                    <a:gd name="connsiteY7" fmla="*/ 16377 h 46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486" h="46918">
                      <a:moveTo>
                        <a:pt x="103722" y="16377"/>
                      </a:moveTo>
                      <a:cubicBezTo>
                        <a:pt x="103722" y="16377"/>
                        <a:pt x="84615" y="21836"/>
                        <a:pt x="73697" y="32754"/>
                      </a:cubicBezTo>
                      <a:cubicBezTo>
                        <a:pt x="73697" y="32754"/>
                        <a:pt x="65509" y="46402"/>
                        <a:pt x="32754" y="46402"/>
                      </a:cubicBezTo>
                      <a:cubicBezTo>
                        <a:pt x="32754" y="46402"/>
                        <a:pt x="13648" y="51861"/>
                        <a:pt x="0" y="27295"/>
                      </a:cubicBezTo>
                      <a:cubicBezTo>
                        <a:pt x="0" y="27295"/>
                        <a:pt x="19107" y="46402"/>
                        <a:pt x="38213" y="38213"/>
                      </a:cubicBezTo>
                      <a:cubicBezTo>
                        <a:pt x="57320" y="30025"/>
                        <a:pt x="68238" y="24566"/>
                        <a:pt x="73697" y="19107"/>
                      </a:cubicBezTo>
                      <a:cubicBezTo>
                        <a:pt x="79156" y="13648"/>
                        <a:pt x="100992" y="0"/>
                        <a:pt x="100992" y="0"/>
                      </a:cubicBezTo>
                      <a:cubicBezTo>
                        <a:pt x="100992" y="0"/>
                        <a:pt x="106451" y="10918"/>
                        <a:pt x="103722" y="16377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52" name="Рисунок 6">
              <a:extLst>
                <a:ext uri="{FF2B5EF4-FFF2-40B4-BE49-F238E27FC236}">
                  <a16:creationId xmlns:a16="http://schemas.microsoft.com/office/drawing/2014/main" id="{1AEB1E6C-DC5B-49F6-824F-268DA22ECF75}"/>
                </a:ext>
              </a:extLst>
            </p:cNvPr>
            <p:cNvGrpSpPr/>
            <p:nvPr/>
          </p:nvGrpSpPr>
          <p:grpSpPr>
            <a:xfrm>
              <a:off x="6891854" y="4317682"/>
              <a:ext cx="62779" cy="82568"/>
              <a:chOff x="6891854" y="4317682"/>
              <a:chExt cx="62779" cy="82568"/>
            </a:xfrm>
          </p:grpSpPr>
          <p:sp>
            <p:nvSpPr>
              <p:cNvPr id="93" name="Полилиния: фигура 92">
                <a:extLst>
                  <a:ext uri="{FF2B5EF4-FFF2-40B4-BE49-F238E27FC236}">
                    <a16:creationId xmlns:a16="http://schemas.microsoft.com/office/drawing/2014/main" id="{E32557C9-22F5-4B7E-96A4-CC8E874DCF7B}"/>
                  </a:ext>
                </a:extLst>
              </p:cNvPr>
              <p:cNvSpPr/>
              <p:nvPr/>
            </p:nvSpPr>
            <p:spPr>
              <a:xfrm>
                <a:off x="6891854" y="4319730"/>
                <a:ext cx="57320" cy="80521"/>
              </a:xfrm>
              <a:custGeom>
                <a:avLst/>
                <a:gdLst>
                  <a:gd name="connsiteX0" fmla="*/ 5459 w 57320"/>
                  <a:gd name="connsiteY0" fmla="*/ 15012 h 80521"/>
                  <a:gd name="connsiteX1" fmla="*/ 5459 w 57320"/>
                  <a:gd name="connsiteY1" fmla="*/ 15012 h 80521"/>
                  <a:gd name="connsiteX2" fmla="*/ 5459 w 57320"/>
                  <a:gd name="connsiteY2" fmla="*/ 66873 h 80521"/>
                  <a:gd name="connsiteX3" fmla="*/ 5459 w 57320"/>
                  <a:gd name="connsiteY3" fmla="*/ 66873 h 80521"/>
                  <a:gd name="connsiteX4" fmla="*/ 5459 w 57320"/>
                  <a:gd name="connsiteY4" fmla="*/ 69603 h 80521"/>
                  <a:gd name="connsiteX5" fmla="*/ 5459 w 57320"/>
                  <a:gd name="connsiteY5" fmla="*/ 69603 h 80521"/>
                  <a:gd name="connsiteX6" fmla="*/ 5459 w 57320"/>
                  <a:gd name="connsiteY6" fmla="*/ 69603 h 80521"/>
                  <a:gd name="connsiteX7" fmla="*/ 5459 w 57320"/>
                  <a:gd name="connsiteY7" fmla="*/ 69603 h 80521"/>
                  <a:gd name="connsiteX8" fmla="*/ 5459 w 57320"/>
                  <a:gd name="connsiteY8" fmla="*/ 72332 h 80521"/>
                  <a:gd name="connsiteX9" fmla="*/ 5459 w 57320"/>
                  <a:gd name="connsiteY9" fmla="*/ 72332 h 80521"/>
                  <a:gd name="connsiteX10" fmla="*/ 5459 w 57320"/>
                  <a:gd name="connsiteY10" fmla="*/ 72332 h 80521"/>
                  <a:gd name="connsiteX11" fmla="*/ 5459 w 57320"/>
                  <a:gd name="connsiteY11" fmla="*/ 72332 h 80521"/>
                  <a:gd name="connsiteX12" fmla="*/ 8189 w 57320"/>
                  <a:gd name="connsiteY12" fmla="*/ 75062 h 80521"/>
                  <a:gd name="connsiteX13" fmla="*/ 8189 w 57320"/>
                  <a:gd name="connsiteY13" fmla="*/ 75062 h 80521"/>
                  <a:gd name="connsiteX14" fmla="*/ 10918 w 57320"/>
                  <a:gd name="connsiteY14" fmla="*/ 77791 h 80521"/>
                  <a:gd name="connsiteX15" fmla="*/ 10918 w 57320"/>
                  <a:gd name="connsiteY15" fmla="*/ 77791 h 80521"/>
                  <a:gd name="connsiteX16" fmla="*/ 10918 w 57320"/>
                  <a:gd name="connsiteY16" fmla="*/ 77791 h 80521"/>
                  <a:gd name="connsiteX17" fmla="*/ 16377 w 57320"/>
                  <a:gd name="connsiteY17" fmla="*/ 80521 h 80521"/>
                  <a:gd name="connsiteX18" fmla="*/ 16377 w 57320"/>
                  <a:gd name="connsiteY18" fmla="*/ 80521 h 80521"/>
                  <a:gd name="connsiteX19" fmla="*/ 19107 w 57320"/>
                  <a:gd name="connsiteY19" fmla="*/ 80521 h 80521"/>
                  <a:gd name="connsiteX20" fmla="*/ 21836 w 57320"/>
                  <a:gd name="connsiteY20" fmla="*/ 80521 h 80521"/>
                  <a:gd name="connsiteX21" fmla="*/ 21836 w 57320"/>
                  <a:gd name="connsiteY21" fmla="*/ 80521 h 80521"/>
                  <a:gd name="connsiteX22" fmla="*/ 24566 w 57320"/>
                  <a:gd name="connsiteY22" fmla="*/ 80521 h 80521"/>
                  <a:gd name="connsiteX23" fmla="*/ 24566 w 57320"/>
                  <a:gd name="connsiteY23" fmla="*/ 80521 h 80521"/>
                  <a:gd name="connsiteX24" fmla="*/ 24566 w 57320"/>
                  <a:gd name="connsiteY24" fmla="*/ 80521 h 80521"/>
                  <a:gd name="connsiteX25" fmla="*/ 27295 w 57320"/>
                  <a:gd name="connsiteY25" fmla="*/ 80521 h 80521"/>
                  <a:gd name="connsiteX26" fmla="*/ 27295 w 57320"/>
                  <a:gd name="connsiteY26" fmla="*/ 80521 h 80521"/>
                  <a:gd name="connsiteX27" fmla="*/ 27295 w 57320"/>
                  <a:gd name="connsiteY27" fmla="*/ 80521 h 80521"/>
                  <a:gd name="connsiteX28" fmla="*/ 27295 w 57320"/>
                  <a:gd name="connsiteY28" fmla="*/ 80521 h 80521"/>
                  <a:gd name="connsiteX29" fmla="*/ 30025 w 57320"/>
                  <a:gd name="connsiteY29" fmla="*/ 80521 h 80521"/>
                  <a:gd name="connsiteX30" fmla="*/ 30025 w 57320"/>
                  <a:gd name="connsiteY30" fmla="*/ 80521 h 80521"/>
                  <a:gd name="connsiteX31" fmla="*/ 30025 w 57320"/>
                  <a:gd name="connsiteY31" fmla="*/ 80521 h 80521"/>
                  <a:gd name="connsiteX32" fmla="*/ 30025 w 57320"/>
                  <a:gd name="connsiteY32" fmla="*/ 80521 h 80521"/>
                  <a:gd name="connsiteX33" fmla="*/ 32754 w 57320"/>
                  <a:gd name="connsiteY33" fmla="*/ 80521 h 80521"/>
                  <a:gd name="connsiteX34" fmla="*/ 32754 w 57320"/>
                  <a:gd name="connsiteY34" fmla="*/ 80521 h 80521"/>
                  <a:gd name="connsiteX35" fmla="*/ 32754 w 57320"/>
                  <a:gd name="connsiteY35" fmla="*/ 80521 h 80521"/>
                  <a:gd name="connsiteX36" fmla="*/ 32754 w 57320"/>
                  <a:gd name="connsiteY36" fmla="*/ 80521 h 80521"/>
                  <a:gd name="connsiteX37" fmla="*/ 35484 w 57320"/>
                  <a:gd name="connsiteY37" fmla="*/ 80521 h 80521"/>
                  <a:gd name="connsiteX38" fmla="*/ 35484 w 57320"/>
                  <a:gd name="connsiteY38" fmla="*/ 80521 h 80521"/>
                  <a:gd name="connsiteX39" fmla="*/ 35484 w 57320"/>
                  <a:gd name="connsiteY39" fmla="*/ 80521 h 80521"/>
                  <a:gd name="connsiteX40" fmla="*/ 38213 w 57320"/>
                  <a:gd name="connsiteY40" fmla="*/ 77791 h 80521"/>
                  <a:gd name="connsiteX41" fmla="*/ 46402 w 57320"/>
                  <a:gd name="connsiteY41" fmla="*/ 66873 h 80521"/>
                  <a:gd name="connsiteX42" fmla="*/ 46402 w 57320"/>
                  <a:gd name="connsiteY42" fmla="*/ 15012 h 80521"/>
                  <a:gd name="connsiteX43" fmla="*/ 46402 w 57320"/>
                  <a:gd name="connsiteY43" fmla="*/ 15012 h 80521"/>
                  <a:gd name="connsiteX44" fmla="*/ 38213 w 57320"/>
                  <a:gd name="connsiteY44" fmla="*/ 4094 h 80521"/>
                  <a:gd name="connsiteX45" fmla="*/ 0 w 57320"/>
                  <a:gd name="connsiteY45" fmla="*/ 4094 h 80521"/>
                  <a:gd name="connsiteX46" fmla="*/ 5459 w 57320"/>
                  <a:gd name="connsiteY46" fmla="*/ 15012 h 80521"/>
                  <a:gd name="connsiteX47" fmla="*/ 8189 w 57320"/>
                  <a:gd name="connsiteY47" fmla="*/ 17742 h 80521"/>
                  <a:gd name="connsiteX48" fmla="*/ 8189 w 57320"/>
                  <a:gd name="connsiteY48" fmla="*/ 17742 h 80521"/>
                  <a:gd name="connsiteX49" fmla="*/ 8189 w 57320"/>
                  <a:gd name="connsiteY49" fmla="*/ 17742 h 80521"/>
                  <a:gd name="connsiteX50" fmla="*/ 8189 w 57320"/>
                  <a:gd name="connsiteY50" fmla="*/ 17742 h 80521"/>
                  <a:gd name="connsiteX51" fmla="*/ 5459 w 57320"/>
                  <a:gd name="connsiteY51" fmla="*/ 15012 h 80521"/>
                  <a:gd name="connsiteX52" fmla="*/ 5459 w 57320"/>
                  <a:gd name="connsiteY52" fmla="*/ 15012 h 80521"/>
                  <a:gd name="connsiteX53" fmla="*/ 5459 w 57320"/>
                  <a:gd name="connsiteY53" fmla="*/ 15012 h 80521"/>
                  <a:gd name="connsiteX54" fmla="*/ 5459 w 57320"/>
                  <a:gd name="connsiteY54" fmla="*/ 15012 h 80521"/>
                  <a:gd name="connsiteX55" fmla="*/ 13648 w 57320"/>
                  <a:gd name="connsiteY55" fmla="*/ 23201 h 80521"/>
                  <a:gd name="connsiteX56" fmla="*/ 13648 w 57320"/>
                  <a:gd name="connsiteY56" fmla="*/ 23201 h 80521"/>
                  <a:gd name="connsiteX57" fmla="*/ 13648 w 57320"/>
                  <a:gd name="connsiteY57" fmla="*/ 23201 h 80521"/>
                  <a:gd name="connsiteX58" fmla="*/ 13648 w 57320"/>
                  <a:gd name="connsiteY58" fmla="*/ 23201 h 80521"/>
                  <a:gd name="connsiteX59" fmla="*/ 54590 w 57320"/>
                  <a:gd name="connsiteY59" fmla="*/ 20471 h 80521"/>
                  <a:gd name="connsiteX60" fmla="*/ 54590 w 57320"/>
                  <a:gd name="connsiteY60" fmla="*/ 20471 h 80521"/>
                  <a:gd name="connsiteX61" fmla="*/ 54590 w 57320"/>
                  <a:gd name="connsiteY61" fmla="*/ 20471 h 80521"/>
                  <a:gd name="connsiteX62" fmla="*/ 57320 w 57320"/>
                  <a:gd name="connsiteY62" fmla="*/ 15012 h 80521"/>
                  <a:gd name="connsiteX63" fmla="*/ 57320 w 57320"/>
                  <a:gd name="connsiteY63" fmla="*/ 15012 h 80521"/>
                  <a:gd name="connsiteX64" fmla="*/ 57320 w 57320"/>
                  <a:gd name="connsiteY64" fmla="*/ 15012 h 80521"/>
                  <a:gd name="connsiteX65" fmla="*/ 54590 w 57320"/>
                  <a:gd name="connsiteY65" fmla="*/ 17742 h 80521"/>
                  <a:gd name="connsiteX66" fmla="*/ 54590 w 57320"/>
                  <a:gd name="connsiteY66" fmla="*/ 17742 h 80521"/>
                  <a:gd name="connsiteX67" fmla="*/ 54590 w 57320"/>
                  <a:gd name="connsiteY67" fmla="*/ 17742 h 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7320" h="80521">
                    <a:moveTo>
                      <a:pt x="5459" y="15012"/>
                    </a:moveTo>
                    <a:cubicBezTo>
                      <a:pt x="5459" y="12283"/>
                      <a:pt x="5459" y="12283"/>
                      <a:pt x="5459" y="15012"/>
                    </a:cubicBezTo>
                    <a:lnTo>
                      <a:pt x="5459" y="66873"/>
                    </a:lnTo>
                    <a:cubicBezTo>
                      <a:pt x="5459" y="66873"/>
                      <a:pt x="5459" y="66873"/>
                      <a:pt x="5459" y="66873"/>
                    </a:cubicBezTo>
                    <a:cubicBezTo>
                      <a:pt x="5459" y="66873"/>
                      <a:pt x="5459" y="6687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8189" y="75062"/>
                    </a:cubicBezTo>
                    <a:cubicBezTo>
                      <a:pt x="8189" y="75062"/>
                      <a:pt x="8189" y="75062"/>
                      <a:pt x="8189" y="75062"/>
                    </a:cubicBezTo>
                    <a:cubicBezTo>
                      <a:pt x="8189" y="75062"/>
                      <a:pt x="8189" y="75062"/>
                      <a:pt x="10918" y="77791"/>
                    </a:cubicBezTo>
                    <a:cubicBezTo>
                      <a:pt x="10918" y="77791"/>
                      <a:pt x="10918" y="77791"/>
                      <a:pt x="10918" y="77791"/>
                    </a:cubicBezTo>
                    <a:cubicBezTo>
                      <a:pt x="10918" y="77791"/>
                      <a:pt x="10918" y="77791"/>
                      <a:pt x="10918" y="77791"/>
                    </a:cubicBezTo>
                    <a:cubicBezTo>
                      <a:pt x="13648" y="77791"/>
                      <a:pt x="13648" y="80521"/>
                      <a:pt x="16377" y="80521"/>
                    </a:cubicBezTo>
                    <a:cubicBezTo>
                      <a:pt x="16377" y="80521"/>
                      <a:pt x="16377" y="80521"/>
                      <a:pt x="16377" y="80521"/>
                    </a:cubicBezTo>
                    <a:cubicBezTo>
                      <a:pt x="16377" y="80521"/>
                      <a:pt x="16377" y="80521"/>
                      <a:pt x="19107" y="80521"/>
                    </a:cubicBezTo>
                    <a:cubicBezTo>
                      <a:pt x="19107" y="80521"/>
                      <a:pt x="21836" y="80521"/>
                      <a:pt x="21836" y="80521"/>
                    </a:cubicBezTo>
                    <a:cubicBezTo>
                      <a:pt x="21836" y="80521"/>
                      <a:pt x="21836" y="80521"/>
                      <a:pt x="21836" y="80521"/>
                    </a:cubicBezTo>
                    <a:cubicBezTo>
                      <a:pt x="21836" y="80521"/>
                      <a:pt x="24566" y="80521"/>
                      <a:pt x="24566" y="80521"/>
                    </a:cubicBezTo>
                    <a:cubicBezTo>
                      <a:pt x="24566" y="80521"/>
                      <a:pt x="24566" y="80521"/>
                      <a:pt x="24566" y="80521"/>
                    </a:cubicBezTo>
                    <a:cubicBezTo>
                      <a:pt x="24566" y="80521"/>
                      <a:pt x="24566" y="80521"/>
                      <a:pt x="24566" y="80521"/>
                    </a:cubicBezTo>
                    <a:cubicBezTo>
                      <a:pt x="24566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5484" y="80521"/>
                      <a:pt x="35484" y="80521"/>
                    </a:cubicBezTo>
                    <a:cubicBezTo>
                      <a:pt x="35484" y="80521"/>
                      <a:pt x="35484" y="80521"/>
                      <a:pt x="35484" y="80521"/>
                    </a:cubicBezTo>
                    <a:cubicBezTo>
                      <a:pt x="35484" y="80521"/>
                      <a:pt x="35484" y="80521"/>
                      <a:pt x="35484" y="80521"/>
                    </a:cubicBezTo>
                    <a:cubicBezTo>
                      <a:pt x="35484" y="80521"/>
                      <a:pt x="38213" y="80521"/>
                      <a:pt x="38213" y="77791"/>
                    </a:cubicBezTo>
                    <a:cubicBezTo>
                      <a:pt x="43672" y="75062"/>
                      <a:pt x="46402" y="69603"/>
                      <a:pt x="46402" y="66873"/>
                    </a:cubicBezTo>
                    <a:lnTo>
                      <a:pt x="46402" y="15012"/>
                    </a:lnTo>
                    <a:cubicBezTo>
                      <a:pt x="46402" y="15012"/>
                      <a:pt x="46402" y="15012"/>
                      <a:pt x="46402" y="15012"/>
                    </a:cubicBezTo>
                    <a:cubicBezTo>
                      <a:pt x="46402" y="12283"/>
                      <a:pt x="43672" y="6824"/>
                      <a:pt x="38213" y="4094"/>
                    </a:cubicBezTo>
                    <a:cubicBezTo>
                      <a:pt x="27295" y="-1365"/>
                      <a:pt x="10918" y="-1365"/>
                      <a:pt x="0" y="4094"/>
                    </a:cubicBezTo>
                    <a:cubicBezTo>
                      <a:pt x="8189" y="4094"/>
                      <a:pt x="5459" y="9553"/>
                      <a:pt x="5459" y="15012"/>
                    </a:cubicBezTo>
                    <a:close/>
                    <a:moveTo>
                      <a:pt x="8189" y="17742"/>
                    </a:moveTo>
                    <a:cubicBezTo>
                      <a:pt x="8189" y="17742"/>
                      <a:pt x="8189" y="17742"/>
                      <a:pt x="8189" y="17742"/>
                    </a:cubicBezTo>
                    <a:cubicBezTo>
                      <a:pt x="8189" y="17742"/>
                      <a:pt x="8189" y="20471"/>
                      <a:pt x="8189" y="17742"/>
                    </a:cubicBezTo>
                    <a:cubicBezTo>
                      <a:pt x="8189" y="20471"/>
                      <a:pt x="8189" y="17742"/>
                      <a:pt x="8189" y="17742"/>
                    </a:cubicBezTo>
                    <a:close/>
                    <a:moveTo>
                      <a:pt x="5459" y="15012"/>
                    </a:moveTo>
                    <a:cubicBezTo>
                      <a:pt x="5459" y="15012"/>
                      <a:pt x="5459" y="15012"/>
                      <a:pt x="5459" y="15012"/>
                    </a:cubicBezTo>
                    <a:cubicBezTo>
                      <a:pt x="5459" y="15012"/>
                      <a:pt x="5459" y="17742"/>
                      <a:pt x="5459" y="15012"/>
                    </a:cubicBezTo>
                    <a:cubicBezTo>
                      <a:pt x="5459" y="17742"/>
                      <a:pt x="5459" y="15012"/>
                      <a:pt x="5459" y="15012"/>
                    </a:cubicBezTo>
                    <a:close/>
                    <a:moveTo>
                      <a:pt x="13648" y="23201"/>
                    </a:moveTo>
                    <a:cubicBezTo>
                      <a:pt x="10918" y="23201"/>
                      <a:pt x="10918" y="23201"/>
                      <a:pt x="13648" y="23201"/>
                    </a:cubicBezTo>
                    <a:cubicBezTo>
                      <a:pt x="10918" y="23201"/>
                      <a:pt x="10918" y="23201"/>
                      <a:pt x="13648" y="23201"/>
                    </a:cubicBezTo>
                    <a:cubicBezTo>
                      <a:pt x="10918" y="23201"/>
                      <a:pt x="10918" y="23201"/>
                      <a:pt x="13648" y="23201"/>
                    </a:cubicBezTo>
                    <a:close/>
                    <a:moveTo>
                      <a:pt x="54590" y="20471"/>
                    </a:moveTo>
                    <a:cubicBezTo>
                      <a:pt x="54590" y="20471"/>
                      <a:pt x="54590" y="20471"/>
                      <a:pt x="54590" y="20471"/>
                    </a:cubicBezTo>
                    <a:cubicBezTo>
                      <a:pt x="54590" y="20471"/>
                      <a:pt x="54590" y="20471"/>
                      <a:pt x="54590" y="20471"/>
                    </a:cubicBezTo>
                    <a:close/>
                    <a:moveTo>
                      <a:pt x="57320" y="15012"/>
                    </a:moveTo>
                    <a:cubicBezTo>
                      <a:pt x="57320" y="15012"/>
                      <a:pt x="57320" y="15012"/>
                      <a:pt x="57320" y="15012"/>
                    </a:cubicBezTo>
                    <a:cubicBezTo>
                      <a:pt x="57320" y="15012"/>
                      <a:pt x="57320" y="15012"/>
                      <a:pt x="57320" y="15012"/>
                    </a:cubicBezTo>
                    <a:close/>
                    <a:moveTo>
                      <a:pt x="54590" y="17742"/>
                    </a:moveTo>
                    <a:cubicBezTo>
                      <a:pt x="57320" y="17742"/>
                      <a:pt x="57320" y="17742"/>
                      <a:pt x="54590" y="17742"/>
                    </a:cubicBezTo>
                    <a:cubicBezTo>
                      <a:pt x="57320" y="17742"/>
                      <a:pt x="57320" y="17742"/>
                      <a:pt x="54590" y="17742"/>
                    </a:cubicBezTo>
                    <a:close/>
                  </a:path>
                </a:pathLst>
              </a:custGeom>
              <a:solidFill>
                <a:srgbClr val="55627D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94" name="Рисунок 6">
                <a:extLst>
                  <a:ext uri="{FF2B5EF4-FFF2-40B4-BE49-F238E27FC236}">
                    <a16:creationId xmlns:a16="http://schemas.microsoft.com/office/drawing/2014/main" id="{E4BE85A8-2C2C-4948-89B7-4B763F29883F}"/>
                  </a:ext>
                </a:extLst>
              </p:cNvPr>
              <p:cNvGrpSpPr/>
              <p:nvPr/>
            </p:nvGrpSpPr>
            <p:grpSpPr>
              <a:xfrm>
                <a:off x="6894584" y="4317682"/>
                <a:ext cx="60049" cy="44354"/>
                <a:chOff x="6894584" y="4317682"/>
                <a:chExt cx="60049" cy="44354"/>
              </a:xfrm>
            </p:grpSpPr>
            <p:grpSp>
              <p:nvGrpSpPr>
                <p:cNvPr id="96" name="Рисунок 6">
                  <a:extLst>
                    <a:ext uri="{FF2B5EF4-FFF2-40B4-BE49-F238E27FC236}">
                      <a16:creationId xmlns:a16="http://schemas.microsoft.com/office/drawing/2014/main" id="{FC101D19-2F92-4E10-B472-107BE487F29E}"/>
                    </a:ext>
                  </a:extLst>
                </p:cNvPr>
                <p:cNvGrpSpPr/>
                <p:nvPr/>
              </p:nvGrpSpPr>
              <p:grpSpPr>
                <a:xfrm>
                  <a:off x="6894584" y="4334742"/>
                  <a:ext cx="60049" cy="27295"/>
                  <a:chOff x="6894584" y="4334742"/>
                  <a:chExt cx="60049" cy="27295"/>
                </a:xfrm>
              </p:grpSpPr>
              <p:sp>
                <p:nvSpPr>
                  <p:cNvPr id="98" name="Полилиния: фигура 97">
                    <a:extLst>
                      <a:ext uri="{FF2B5EF4-FFF2-40B4-BE49-F238E27FC236}">
                        <a16:creationId xmlns:a16="http://schemas.microsoft.com/office/drawing/2014/main" id="{B0F1E8F7-F793-43C7-9EB2-39FD644C3EAD}"/>
                      </a:ext>
                    </a:extLst>
                  </p:cNvPr>
                  <p:cNvSpPr/>
                  <p:nvPr/>
                </p:nvSpPr>
                <p:spPr>
                  <a:xfrm>
                    <a:off x="6894584" y="4334742"/>
                    <a:ext cx="27295" cy="8188"/>
                  </a:xfrm>
                  <a:custGeom>
                    <a:avLst/>
                    <a:gdLst>
                      <a:gd name="connsiteX0" fmla="*/ 0 w 27295"/>
                      <a:gd name="connsiteY0" fmla="*/ 0 h 8188"/>
                      <a:gd name="connsiteX1" fmla="*/ 0 w 27295"/>
                      <a:gd name="connsiteY1" fmla="*/ 8189 h 8188"/>
                      <a:gd name="connsiteX2" fmla="*/ 0 w 27295"/>
                      <a:gd name="connsiteY2" fmla="*/ 8189 h 8188"/>
                      <a:gd name="connsiteX3" fmla="*/ 0 w 27295"/>
                      <a:gd name="connsiteY3" fmla="*/ 0 h 8188"/>
                      <a:gd name="connsiteX4" fmla="*/ 0 w 27295"/>
                      <a:gd name="connsiteY4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95" h="8188">
                        <a:moveTo>
                          <a:pt x="0" y="0"/>
                        </a:moveTo>
                        <a:lnTo>
                          <a:pt x="0" y="8189"/>
                        </a:lnTo>
                        <a:lnTo>
                          <a:pt x="0" y="818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283D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99" name="Полилиния: фигура 98">
                    <a:extLst>
                      <a:ext uri="{FF2B5EF4-FFF2-40B4-BE49-F238E27FC236}">
                        <a16:creationId xmlns:a16="http://schemas.microsoft.com/office/drawing/2014/main" id="{B718CB9A-8931-4803-A7C7-3E32650C0D00}"/>
                      </a:ext>
                    </a:extLst>
                  </p:cNvPr>
                  <p:cNvSpPr/>
                  <p:nvPr/>
                </p:nvSpPr>
                <p:spPr>
                  <a:xfrm>
                    <a:off x="6894584" y="4334742"/>
                    <a:ext cx="27295" cy="10918"/>
                  </a:xfrm>
                  <a:custGeom>
                    <a:avLst/>
                    <a:gdLst>
                      <a:gd name="connsiteX0" fmla="*/ 0 w 27295"/>
                      <a:gd name="connsiteY0" fmla="*/ 0 h 10918"/>
                      <a:gd name="connsiteX1" fmla="*/ 0 w 27295"/>
                      <a:gd name="connsiteY1" fmla="*/ 8189 h 10918"/>
                      <a:gd name="connsiteX2" fmla="*/ 0 w 27295"/>
                      <a:gd name="connsiteY2" fmla="*/ 10918 h 10918"/>
                      <a:gd name="connsiteX3" fmla="*/ 0 w 27295"/>
                      <a:gd name="connsiteY3" fmla="*/ 0 h 10918"/>
                      <a:gd name="connsiteX4" fmla="*/ 0 w 27295"/>
                      <a:gd name="connsiteY4" fmla="*/ 0 h 10918"/>
                      <a:gd name="connsiteX5" fmla="*/ 0 w 27295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5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0" y="10918"/>
                        </a:cubicBezTo>
                        <a:lnTo>
                          <a:pt x="0" y="0"/>
                        </a:lnTo>
                        <a:cubicBezTo>
                          <a:pt x="0" y="2729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62940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0" name="Полилиния: фигура 99">
                    <a:extLst>
                      <a:ext uri="{FF2B5EF4-FFF2-40B4-BE49-F238E27FC236}">
                        <a16:creationId xmlns:a16="http://schemas.microsoft.com/office/drawing/2014/main" id="{FAE5BEB2-2AFE-4589-9F35-3123FBF3FA2E}"/>
                      </a:ext>
                    </a:extLst>
                  </p:cNvPr>
                  <p:cNvSpPr/>
                  <p:nvPr/>
                </p:nvSpPr>
                <p:spPr>
                  <a:xfrm>
                    <a:off x="6894584" y="4337471"/>
                    <a:ext cx="27295" cy="10918"/>
                  </a:xfrm>
                  <a:custGeom>
                    <a:avLst/>
                    <a:gdLst>
                      <a:gd name="connsiteX0" fmla="*/ 0 w 27295"/>
                      <a:gd name="connsiteY0" fmla="*/ 0 h 10918"/>
                      <a:gd name="connsiteX1" fmla="*/ 0 w 27295"/>
                      <a:gd name="connsiteY1" fmla="*/ 8189 h 10918"/>
                      <a:gd name="connsiteX2" fmla="*/ 0 w 27295"/>
                      <a:gd name="connsiteY2" fmla="*/ 10918 h 10918"/>
                      <a:gd name="connsiteX3" fmla="*/ 0 w 27295"/>
                      <a:gd name="connsiteY3" fmla="*/ 0 h 10918"/>
                      <a:gd name="connsiteX4" fmla="*/ 0 w 27295"/>
                      <a:gd name="connsiteY4" fmla="*/ 0 h 10918"/>
                      <a:gd name="connsiteX5" fmla="*/ 0 w 27295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5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0" y="10918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2B42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1" name="Полилиния: фигура 100">
                    <a:extLst>
                      <a:ext uri="{FF2B5EF4-FFF2-40B4-BE49-F238E27FC236}">
                        <a16:creationId xmlns:a16="http://schemas.microsoft.com/office/drawing/2014/main" id="{CFA0DBA2-E42C-41A6-A3E3-AA8676D145D6}"/>
                      </a:ext>
                    </a:extLst>
                  </p:cNvPr>
                  <p:cNvSpPr/>
                  <p:nvPr/>
                </p:nvSpPr>
                <p:spPr>
                  <a:xfrm>
                    <a:off x="6894584" y="4337471"/>
                    <a:ext cx="27295" cy="10918"/>
                  </a:xfrm>
                  <a:custGeom>
                    <a:avLst/>
                    <a:gdLst>
                      <a:gd name="connsiteX0" fmla="*/ 0 w 27295"/>
                      <a:gd name="connsiteY0" fmla="*/ 0 h 10918"/>
                      <a:gd name="connsiteX1" fmla="*/ 0 w 27295"/>
                      <a:gd name="connsiteY1" fmla="*/ 8189 h 10918"/>
                      <a:gd name="connsiteX2" fmla="*/ 0 w 27295"/>
                      <a:gd name="connsiteY2" fmla="*/ 10918 h 10918"/>
                      <a:gd name="connsiteX3" fmla="*/ 0 w 27295"/>
                      <a:gd name="connsiteY3" fmla="*/ 0 h 10918"/>
                      <a:gd name="connsiteX4" fmla="*/ 0 w 27295"/>
                      <a:gd name="connsiteY4" fmla="*/ 0 h 10918"/>
                      <a:gd name="connsiteX5" fmla="*/ 0 w 27295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5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0" y="10918"/>
                        </a:cubicBezTo>
                        <a:lnTo>
                          <a:pt x="0" y="0"/>
                        </a:lnTo>
                        <a:cubicBezTo>
                          <a:pt x="0" y="2730"/>
                          <a:pt x="0" y="273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82C44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2" name="Полилиния: фигура 101">
                    <a:extLst>
                      <a:ext uri="{FF2B5EF4-FFF2-40B4-BE49-F238E27FC236}">
                        <a16:creationId xmlns:a16="http://schemas.microsoft.com/office/drawing/2014/main" id="{E621D2CD-4AA8-4B67-8748-857E39F3B8FC}"/>
                      </a:ext>
                    </a:extLst>
                  </p:cNvPr>
                  <p:cNvSpPr/>
                  <p:nvPr/>
                </p:nvSpPr>
                <p:spPr>
                  <a:xfrm>
                    <a:off x="6894584" y="4340201"/>
                    <a:ext cx="27295" cy="10918"/>
                  </a:xfrm>
                  <a:custGeom>
                    <a:avLst/>
                    <a:gdLst>
                      <a:gd name="connsiteX0" fmla="*/ 0 w 27295"/>
                      <a:gd name="connsiteY0" fmla="*/ 0 h 10918"/>
                      <a:gd name="connsiteX1" fmla="*/ 0 w 27295"/>
                      <a:gd name="connsiteY1" fmla="*/ 8189 h 10918"/>
                      <a:gd name="connsiteX2" fmla="*/ 0 w 27295"/>
                      <a:gd name="connsiteY2" fmla="*/ 10918 h 10918"/>
                      <a:gd name="connsiteX3" fmla="*/ 0 w 27295"/>
                      <a:gd name="connsiteY3" fmla="*/ 0 h 10918"/>
                      <a:gd name="connsiteX4" fmla="*/ 0 w 27295"/>
                      <a:gd name="connsiteY4" fmla="*/ 0 h 10918"/>
                      <a:gd name="connsiteX5" fmla="*/ 0 w 27295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5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0" y="10918"/>
                        </a:cubicBezTo>
                        <a:lnTo>
                          <a:pt x="0" y="0"/>
                        </a:lnTo>
                        <a:cubicBezTo>
                          <a:pt x="0" y="2729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A2E46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3" name="Полилиния: фигура 102">
                    <a:extLst>
                      <a:ext uri="{FF2B5EF4-FFF2-40B4-BE49-F238E27FC236}">
                        <a16:creationId xmlns:a16="http://schemas.microsoft.com/office/drawing/2014/main" id="{449526E7-90C4-4030-AB1D-462ED6999C3C}"/>
                      </a:ext>
                    </a:extLst>
                  </p:cNvPr>
                  <p:cNvSpPr/>
                  <p:nvPr/>
                </p:nvSpPr>
                <p:spPr>
                  <a:xfrm>
                    <a:off x="6897313" y="4342930"/>
                    <a:ext cx="2729" cy="10918"/>
                  </a:xfrm>
                  <a:custGeom>
                    <a:avLst/>
                    <a:gdLst>
                      <a:gd name="connsiteX0" fmla="*/ 0 w 2729"/>
                      <a:gd name="connsiteY0" fmla="*/ 0 h 10918"/>
                      <a:gd name="connsiteX1" fmla="*/ 0 w 2729"/>
                      <a:gd name="connsiteY1" fmla="*/ 8189 h 10918"/>
                      <a:gd name="connsiteX2" fmla="*/ 2730 w 2729"/>
                      <a:gd name="connsiteY2" fmla="*/ 10918 h 10918"/>
                      <a:gd name="connsiteX3" fmla="*/ 0 w 2729"/>
                      <a:gd name="connsiteY3" fmla="*/ 0 h 10918"/>
                      <a:gd name="connsiteX4" fmla="*/ 0 w 2729"/>
                      <a:gd name="connsiteY4" fmla="*/ 0 h 10918"/>
                      <a:gd name="connsiteX5" fmla="*/ 0 w 2729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2730" y="10918"/>
                        </a:cubicBezTo>
                        <a:lnTo>
                          <a:pt x="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B2F48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4" name="Полилиния: фигура 103">
                    <a:extLst>
                      <a:ext uri="{FF2B5EF4-FFF2-40B4-BE49-F238E27FC236}">
                        <a16:creationId xmlns:a16="http://schemas.microsoft.com/office/drawing/2014/main" id="{DC09B5A1-9D02-431A-9D2A-02A1BE53369E}"/>
                      </a:ext>
                    </a:extLst>
                  </p:cNvPr>
                  <p:cNvSpPr/>
                  <p:nvPr/>
                </p:nvSpPr>
                <p:spPr>
                  <a:xfrm>
                    <a:off x="6897313" y="4342930"/>
                    <a:ext cx="2729" cy="10918"/>
                  </a:xfrm>
                  <a:custGeom>
                    <a:avLst/>
                    <a:gdLst>
                      <a:gd name="connsiteX0" fmla="*/ 0 w 2729"/>
                      <a:gd name="connsiteY0" fmla="*/ 0 h 10918"/>
                      <a:gd name="connsiteX1" fmla="*/ 0 w 2729"/>
                      <a:gd name="connsiteY1" fmla="*/ 8189 h 10918"/>
                      <a:gd name="connsiteX2" fmla="*/ 2730 w 2729"/>
                      <a:gd name="connsiteY2" fmla="*/ 10918 h 10918"/>
                      <a:gd name="connsiteX3" fmla="*/ 2730 w 2729"/>
                      <a:gd name="connsiteY3" fmla="*/ 2730 h 10918"/>
                      <a:gd name="connsiteX4" fmla="*/ 0 w 2729"/>
                      <a:gd name="connsiteY4" fmla="*/ 0 h 10918"/>
                      <a:gd name="connsiteX5" fmla="*/ 0 w 2729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30" y="10918"/>
                          <a:pt x="2730" y="10918"/>
                        </a:cubicBezTo>
                        <a:lnTo>
                          <a:pt x="2730" y="2730"/>
                        </a:lnTo>
                        <a:cubicBezTo>
                          <a:pt x="2730" y="2730"/>
                          <a:pt x="2730" y="273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C304A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5" name="Полилиния: фигура 104">
                    <a:extLst>
                      <a:ext uri="{FF2B5EF4-FFF2-40B4-BE49-F238E27FC236}">
                        <a16:creationId xmlns:a16="http://schemas.microsoft.com/office/drawing/2014/main" id="{332EA5B2-9F88-40CE-8688-8A5B827509B9}"/>
                      </a:ext>
                    </a:extLst>
                  </p:cNvPr>
                  <p:cNvSpPr/>
                  <p:nvPr/>
                </p:nvSpPr>
                <p:spPr>
                  <a:xfrm>
                    <a:off x="6902772" y="4345660"/>
                    <a:ext cx="5459" cy="10918"/>
                  </a:xfrm>
                  <a:custGeom>
                    <a:avLst/>
                    <a:gdLst>
                      <a:gd name="connsiteX0" fmla="*/ 0 w 5459"/>
                      <a:gd name="connsiteY0" fmla="*/ 0 h 10918"/>
                      <a:gd name="connsiteX1" fmla="*/ 0 w 5459"/>
                      <a:gd name="connsiteY1" fmla="*/ 8189 h 10918"/>
                      <a:gd name="connsiteX2" fmla="*/ 0 w 5459"/>
                      <a:gd name="connsiteY2" fmla="*/ 8189 h 10918"/>
                      <a:gd name="connsiteX3" fmla="*/ 5459 w 5459"/>
                      <a:gd name="connsiteY3" fmla="*/ 10918 h 10918"/>
                      <a:gd name="connsiteX4" fmla="*/ 5459 w 5459"/>
                      <a:gd name="connsiteY4" fmla="*/ 2729 h 10918"/>
                      <a:gd name="connsiteX5" fmla="*/ 0 w 5459"/>
                      <a:gd name="connsiteY5" fmla="*/ 0 h 10918"/>
                      <a:gd name="connsiteX6" fmla="*/ 0 w 5459"/>
                      <a:gd name="connsiteY6" fmla="*/ 0 h 10918"/>
                      <a:gd name="connsiteX7" fmla="*/ 0 w 5459"/>
                      <a:gd name="connsiteY7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59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0" y="8189"/>
                          <a:pt x="0" y="8189"/>
                        </a:cubicBezTo>
                        <a:cubicBezTo>
                          <a:pt x="2729" y="8189"/>
                          <a:pt x="5459" y="10918"/>
                          <a:pt x="5459" y="10918"/>
                        </a:cubicBezTo>
                        <a:lnTo>
                          <a:pt x="5459" y="2729"/>
                        </a:lnTo>
                        <a:cubicBezTo>
                          <a:pt x="2729" y="2729"/>
                          <a:pt x="2729" y="2729"/>
                          <a:pt x="0" y="0"/>
                        </a:cubicBezTo>
                        <a:cubicBezTo>
                          <a:pt x="0" y="2729"/>
                          <a:pt x="0" y="2729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D324C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6" name="Полилиния: фигура 105">
                    <a:extLst>
                      <a:ext uri="{FF2B5EF4-FFF2-40B4-BE49-F238E27FC236}">
                        <a16:creationId xmlns:a16="http://schemas.microsoft.com/office/drawing/2014/main" id="{1B5C339E-5C96-41E8-AF49-C078161E6CDB}"/>
                      </a:ext>
                    </a:extLst>
                  </p:cNvPr>
                  <p:cNvSpPr/>
                  <p:nvPr/>
                </p:nvSpPr>
                <p:spPr>
                  <a:xfrm>
                    <a:off x="6908231" y="4351119"/>
                    <a:ext cx="5459" cy="10918"/>
                  </a:xfrm>
                  <a:custGeom>
                    <a:avLst/>
                    <a:gdLst>
                      <a:gd name="connsiteX0" fmla="*/ 0 w 5459"/>
                      <a:gd name="connsiteY0" fmla="*/ 0 h 10918"/>
                      <a:gd name="connsiteX1" fmla="*/ 0 w 5459"/>
                      <a:gd name="connsiteY1" fmla="*/ 8189 h 10918"/>
                      <a:gd name="connsiteX2" fmla="*/ 5459 w 5459"/>
                      <a:gd name="connsiteY2" fmla="*/ 10918 h 10918"/>
                      <a:gd name="connsiteX3" fmla="*/ 5459 w 5459"/>
                      <a:gd name="connsiteY3" fmla="*/ 2730 h 10918"/>
                      <a:gd name="connsiteX4" fmla="*/ 0 w 5459"/>
                      <a:gd name="connsiteY4" fmla="*/ 0 h 10918"/>
                      <a:gd name="connsiteX5" fmla="*/ 0 w 5459"/>
                      <a:gd name="connsiteY5" fmla="*/ 0 h 10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59" h="1091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2729" y="8189"/>
                          <a:pt x="2729" y="8189"/>
                          <a:pt x="5459" y="10918"/>
                        </a:cubicBezTo>
                        <a:lnTo>
                          <a:pt x="5459" y="2730"/>
                        </a:lnTo>
                        <a:cubicBezTo>
                          <a:pt x="5459" y="0"/>
                          <a:pt x="2729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C304A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7" name="Полилиния: фигура 106">
                    <a:extLst>
                      <a:ext uri="{FF2B5EF4-FFF2-40B4-BE49-F238E27FC236}">
                        <a16:creationId xmlns:a16="http://schemas.microsoft.com/office/drawing/2014/main" id="{8D2BDC4D-B94C-4E2A-B0FE-83797518838D}"/>
                      </a:ext>
                    </a:extLst>
                  </p:cNvPr>
                  <p:cNvSpPr/>
                  <p:nvPr/>
                </p:nvSpPr>
                <p:spPr>
                  <a:xfrm>
                    <a:off x="6913691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29 w 2729"/>
                      <a:gd name="connsiteY2" fmla="*/ 8189 h 8188"/>
                      <a:gd name="connsiteX3" fmla="*/ 2729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29" y="8189"/>
                          <a:pt x="2729" y="8189"/>
                        </a:cubicBezTo>
                        <a:lnTo>
                          <a:pt x="2729" y="0"/>
                        </a:lnTo>
                        <a:cubicBezTo>
                          <a:pt x="2729" y="0"/>
                          <a:pt x="2729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B2F48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8" name="Полилиния: фигура 107">
                    <a:extLst>
                      <a:ext uri="{FF2B5EF4-FFF2-40B4-BE49-F238E27FC236}">
                        <a16:creationId xmlns:a16="http://schemas.microsoft.com/office/drawing/2014/main" id="{9EF0705B-DB4E-4C98-9057-112733C9BE4A}"/>
                      </a:ext>
                    </a:extLst>
                  </p:cNvPr>
                  <p:cNvSpPr/>
                  <p:nvPr/>
                </p:nvSpPr>
                <p:spPr>
                  <a:xfrm>
                    <a:off x="6919150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30 w 2729"/>
                      <a:gd name="connsiteY2" fmla="*/ 8189 h 8188"/>
                      <a:gd name="connsiteX3" fmla="*/ 2730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30" y="8189"/>
                          <a:pt x="2730" y="8189"/>
                        </a:cubicBezTo>
                        <a:lnTo>
                          <a:pt x="2730" y="0"/>
                        </a:ln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A2E46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09" name="Полилиния: фигура 108">
                    <a:extLst>
                      <a:ext uri="{FF2B5EF4-FFF2-40B4-BE49-F238E27FC236}">
                        <a16:creationId xmlns:a16="http://schemas.microsoft.com/office/drawing/2014/main" id="{150289AD-66EC-4E62-A454-E35BD0F8BF15}"/>
                      </a:ext>
                    </a:extLst>
                  </p:cNvPr>
                  <p:cNvSpPr/>
                  <p:nvPr/>
                </p:nvSpPr>
                <p:spPr>
                  <a:xfrm>
                    <a:off x="6921879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29 w 2729"/>
                      <a:gd name="connsiteY2" fmla="*/ 8189 h 8188"/>
                      <a:gd name="connsiteX3" fmla="*/ 2729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29" y="8189"/>
                          <a:pt x="2729" y="8189"/>
                        </a:cubicBezTo>
                        <a:lnTo>
                          <a:pt x="2729" y="0"/>
                        </a:lnTo>
                        <a:cubicBezTo>
                          <a:pt x="2729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82C44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0" name="Полилиния: фигура 109">
                    <a:extLst>
                      <a:ext uri="{FF2B5EF4-FFF2-40B4-BE49-F238E27FC236}">
                        <a16:creationId xmlns:a16="http://schemas.microsoft.com/office/drawing/2014/main" id="{57799ECC-78C5-40A8-BCC9-B118A1AF930C}"/>
                      </a:ext>
                    </a:extLst>
                  </p:cNvPr>
                  <p:cNvSpPr/>
                  <p:nvPr/>
                </p:nvSpPr>
                <p:spPr>
                  <a:xfrm>
                    <a:off x="6924609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30 w 2729"/>
                      <a:gd name="connsiteY2" fmla="*/ 8189 h 8188"/>
                      <a:gd name="connsiteX3" fmla="*/ 2730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30" y="8189"/>
                          <a:pt x="2730" y="8189"/>
                        </a:cubicBezTo>
                        <a:lnTo>
                          <a:pt x="2730" y="0"/>
                        </a:lnTo>
                        <a:cubicBezTo>
                          <a:pt x="2730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72B42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1" name="Полилиния: фигура 110">
                    <a:extLst>
                      <a:ext uri="{FF2B5EF4-FFF2-40B4-BE49-F238E27FC236}">
                        <a16:creationId xmlns:a16="http://schemas.microsoft.com/office/drawing/2014/main" id="{C3C5BBD3-F33B-417C-A6F6-EDC98D7E5CC1}"/>
                      </a:ext>
                    </a:extLst>
                  </p:cNvPr>
                  <p:cNvSpPr/>
                  <p:nvPr/>
                </p:nvSpPr>
                <p:spPr>
                  <a:xfrm>
                    <a:off x="6927338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29 w 2729"/>
                      <a:gd name="connsiteY2" fmla="*/ 8189 h 8188"/>
                      <a:gd name="connsiteX3" fmla="*/ 2729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29" y="8189"/>
                          <a:pt x="2729" y="8189"/>
                        </a:cubicBezTo>
                        <a:lnTo>
                          <a:pt x="2729" y="0"/>
                        </a:lnTo>
                        <a:cubicBezTo>
                          <a:pt x="2729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62940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2" name="Полилиния: фигура 111">
                    <a:extLst>
                      <a:ext uri="{FF2B5EF4-FFF2-40B4-BE49-F238E27FC236}">
                        <a16:creationId xmlns:a16="http://schemas.microsoft.com/office/drawing/2014/main" id="{013D1E0F-6F44-4DE7-96ED-C3141753898B}"/>
                      </a:ext>
                    </a:extLst>
                  </p:cNvPr>
                  <p:cNvSpPr/>
                  <p:nvPr/>
                </p:nvSpPr>
                <p:spPr>
                  <a:xfrm>
                    <a:off x="6930068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29 w 2729"/>
                      <a:gd name="connsiteY2" fmla="*/ 8189 h 8188"/>
                      <a:gd name="connsiteX3" fmla="*/ 2729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29" y="8189"/>
                          <a:pt x="2729" y="8189"/>
                        </a:cubicBezTo>
                        <a:lnTo>
                          <a:pt x="2729" y="0"/>
                        </a:lnTo>
                        <a:cubicBezTo>
                          <a:pt x="2729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283D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3" name="Полилиния: фигура 112">
                    <a:extLst>
                      <a:ext uri="{FF2B5EF4-FFF2-40B4-BE49-F238E27FC236}">
                        <a16:creationId xmlns:a16="http://schemas.microsoft.com/office/drawing/2014/main" id="{9E9ADA6D-6521-4F82-B54C-70391CA08E8A}"/>
                      </a:ext>
                    </a:extLst>
                  </p:cNvPr>
                  <p:cNvSpPr/>
                  <p:nvPr/>
                </p:nvSpPr>
                <p:spPr>
                  <a:xfrm>
                    <a:off x="6932797" y="4351119"/>
                    <a:ext cx="2729" cy="8188"/>
                  </a:xfrm>
                  <a:custGeom>
                    <a:avLst/>
                    <a:gdLst>
                      <a:gd name="connsiteX0" fmla="*/ 0 w 2729"/>
                      <a:gd name="connsiteY0" fmla="*/ 0 h 8188"/>
                      <a:gd name="connsiteX1" fmla="*/ 0 w 2729"/>
                      <a:gd name="connsiteY1" fmla="*/ 8189 h 8188"/>
                      <a:gd name="connsiteX2" fmla="*/ 2730 w 2729"/>
                      <a:gd name="connsiteY2" fmla="*/ 8189 h 8188"/>
                      <a:gd name="connsiteX3" fmla="*/ 2730 w 2729"/>
                      <a:gd name="connsiteY3" fmla="*/ 0 h 8188"/>
                      <a:gd name="connsiteX4" fmla="*/ 0 w 2729"/>
                      <a:gd name="connsiteY4" fmla="*/ 0 h 8188"/>
                      <a:gd name="connsiteX5" fmla="*/ 0 w 2729"/>
                      <a:gd name="connsiteY5" fmla="*/ 0 h 8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8188">
                        <a:moveTo>
                          <a:pt x="0" y="0"/>
                        </a:moveTo>
                        <a:lnTo>
                          <a:pt x="0" y="8189"/>
                        </a:lnTo>
                        <a:cubicBezTo>
                          <a:pt x="0" y="8189"/>
                          <a:pt x="2730" y="8189"/>
                          <a:pt x="2730" y="8189"/>
                        </a:cubicBezTo>
                        <a:lnTo>
                          <a:pt x="2730" y="0"/>
                        </a:lnTo>
                        <a:cubicBezTo>
                          <a:pt x="2730" y="0"/>
                          <a:pt x="273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3273B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4" name="Полилиния: фигура 113">
                    <a:extLst>
                      <a:ext uri="{FF2B5EF4-FFF2-40B4-BE49-F238E27FC236}">
                        <a16:creationId xmlns:a16="http://schemas.microsoft.com/office/drawing/2014/main" id="{7F3B3CB2-A22E-4410-A552-76E41C2FF0BD}"/>
                      </a:ext>
                    </a:extLst>
                  </p:cNvPr>
                  <p:cNvSpPr/>
                  <p:nvPr/>
                </p:nvSpPr>
                <p:spPr>
                  <a:xfrm>
                    <a:off x="6935527" y="4349906"/>
                    <a:ext cx="2729" cy="9401"/>
                  </a:xfrm>
                  <a:custGeom>
                    <a:avLst/>
                    <a:gdLst>
                      <a:gd name="connsiteX0" fmla="*/ 0 w 2729"/>
                      <a:gd name="connsiteY0" fmla="*/ 1213 h 9401"/>
                      <a:gd name="connsiteX1" fmla="*/ 0 w 2729"/>
                      <a:gd name="connsiteY1" fmla="*/ 9402 h 9401"/>
                      <a:gd name="connsiteX2" fmla="*/ 2729 w 2729"/>
                      <a:gd name="connsiteY2" fmla="*/ 9402 h 9401"/>
                      <a:gd name="connsiteX3" fmla="*/ 2729 w 2729"/>
                      <a:gd name="connsiteY3" fmla="*/ 1213 h 9401"/>
                      <a:gd name="connsiteX4" fmla="*/ 0 w 2729"/>
                      <a:gd name="connsiteY4" fmla="*/ 1213 h 9401"/>
                      <a:gd name="connsiteX5" fmla="*/ 0 w 2729"/>
                      <a:gd name="connsiteY5" fmla="*/ 1213 h 9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29" h="9401">
                        <a:moveTo>
                          <a:pt x="0" y="1213"/>
                        </a:moveTo>
                        <a:lnTo>
                          <a:pt x="0" y="9402"/>
                        </a:lnTo>
                        <a:cubicBezTo>
                          <a:pt x="0" y="9402"/>
                          <a:pt x="2729" y="9402"/>
                          <a:pt x="2729" y="9402"/>
                        </a:cubicBezTo>
                        <a:lnTo>
                          <a:pt x="2729" y="1213"/>
                        </a:lnTo>
                        <a:cubicBezTo>
                          <a:pt x="2729" y="-1516"/>
                          <a:pt x="2729" y="1213"/>
                          <a:pt x="0" y="1213"/>
                        </a:cubicBezTo>
                        <a:lnTo>
                          <a:pt x="0" y="1213"/>
                        </a:lnTo>
                        <a:close/>
                      </a:path>
                    </a:pathLst>
                  </a:custGeom>
                  <a:solidFill>
                    <a:srgbClr val="222539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Полилиния: фигура 114">
                    <a:extLst>
                      <a:ext uri="{FF2B5EF4-FFF2-40B4-BE49-F238E27FC236}">
                        <a16:creationId xmlns:a16="http://schemas.microsoft.com/office/drawing/2014/main" id="{2086387E-CE50-4CE8-A4BB-3C4C954D800C}"/>
                      </a:ext>
                    </a:extLst>
                  </p:cNvPr>
                  <p:cNvSpPr/>
                  <p:nvPr/>
                </p:nvSpPr>
                <p:spPr>
                  <a:xfrm>
                    <a:off x="6940986" y="4334742"/>
                    <a:ext cx="13647" cy="21836"/>
                  </a:xfrm>
                  <a:custGeom>
                    <a:avLst/>
                    <a:gdLst>
                      <a:gd name="connsiteX0" fmla="*/ 0 w 13647"/>
                      <a:gd name="connsiteY0" fmla="*/ 13648 h 21836"/>
                      <a:gd name="connsiteX1" fmla="*/ 0 w 13647"/>
                      <a:gd name="connsiteY1" fmla="*/ 21836 h 21836"/>
                      <a:gd name="connsiteX2" fmla="*/ 5459 w 13647"/>
                      <a:gd name="connsiteY2" fmla="*/ 19107 h 21836"/>
                      <a:gd name="connsiteX3" fmla="*/ 13648 w 13647"/>
                      <a:gd name="connsiteY3" fmla="*/ 8189 h 21836"/>
                      <a:gd name="connsiteX4" fmla="*/ 13648 w 13647"/>
                      <a:gd name="connsiteY4" fmla="*/ 0 h 21836"/>
                      <a:gd name="connsiteX5" fmla="*/ 5459 w 13647"/>
                      <a:gd name="connsiteY5" fmla="*/ 10918 h 21836"/>
                      <a:gd name="connsiteX6" fmla="*/ 0 w 13647"/>
                      <a:gd name="connsiteY6" fmla="*/ 13648 h 21836"/>
                      <a:gd name="connsiteX7" fmla="*/ 0 w 13647"/>
                      <a:gd name="connsiteY7" fmla="*/ 13648 h 2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647" h="21836">
                        <a:moveTo>
                          <a:pt x="0" y="13648"/>
                        </a:moveTo>
                        <a:lnTo>
                          <a:pt x="0" y="21836"/>
                        </a:lnTo>
                        <a:cubicBezTo>
                          <a:pt x="2729" y="21836"/>
                          <a:pt x="2729" y="21836"/>
                          <a:pt x="5459" y="19107"/>
                        </a:cubicBezTo>
                        <a:cubicBezTo>
                          <a:pt x="10918" y="16377"/>
                          <a:pt x="13648" y="10918"/>
                          <a:pt x="13648" y="8189"/>
                        </a:cubicBezTo>
                        <a:lnTo>
                          <a:pt x="13648" y="0"/>
                        </a:lnTo>
                        <a:cubicBezTo>
                          <a:pt x="13648" y="5459"/>
                          <a:pt x="10918" y="8189"/>
                          <a:pt x="5459" y="10918"/>
                        </a:cubicBezTo>
                        <a:cubicBezTo>
                          <a:pt x="2729" y="13648"/>
                          <a:pt x="0" y="13648"/>
                          <a:pt x="0" y="13648"/>
                        </a:cubicBezTo>
                        <a:lnTo>
                          <a:pt x="0" y="13648"/>
                        </a:lnTo>
                        <a:close/>
                      </a:path>
                    </a:pathLst>
                  </a:custGeom>
                  <a:solidFill>
                    <a:srgbClr val="212437"/>
                  </a:solidFill>
                  <a:ln w="272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" name="Полилиния: фигура 96">
                  <a:extLst>
                    <a:ext uri="{FF2B5EF4-FFF2-40B4-BE49-F238E27FC236}">
                      <a16:creationId xmlns:a16="http://schemas.microsoft.com/office/drawing/2014/main" id="{D6F41D67-583F-4543-8650-A177C02FAEB0}"/>
                    </a:ext>
                  </a:extLst>
                </p:cNvPr>
                <p:cNvSpPr/>
                <p:nvPr/>
              </p:nvSpPr>
              <p:spPr>
                <a:xfrm>
                  <a:off x="6894584" y="4317682"/>
                  <a:ext cx="57320" cy="34801"/>
                </a:xfrm>
                <a:custGeom>
                  <a:avLst/>
                  <a:gdLst>
                    <a:gd name="connsiteX0" fmla="*/ 8189 w 57320"/>
                    <a:gd name="connsiteY0" fmla="*/ 6141 h 34801"/>
                    <a:gd name="connsiteX1" fmla="*/ 8189 w 57320"/>
                    <a:gd name="connsiteY1" fmla="*/ 30707 h 34801"/>
                    <a:gd name="connsiteX2" fmla="*/ 49131 w 57320"/>
                    <a:gd name="connsiteY2" fmla="*/ 30707 h 34801"/>
                    <a:gd name="connsiteX3" fmla="*/ 49131 w 57320"/>
                    <a:gd name="connsiteY3" fmla="*/ 6141 h 34801"/>
                    <a:gd name="connsiteX4" fmla="*/ 8189 w 57320"/>
                    <a:gd name="connsiteY4" fmla="*/ 6141 h 34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20" h="34801">
                      <a:moveTo>
                        <a:pt x="8189" y="6141"/>
                      </a:moveTo>
                      <a:cubicBezTo>
                        <a:pt x="-2730" y="11600"/>
                        <a:pt x="-2730" y="22519"/>
                        <a:pt x="8189" y="30707"/>
                      </a:cubicBezTo>
                      <a:cubicBezTo>
                        <a:pt x="19107" y="36166"/>
                        <a:pt x="38213" y="36166"/>
                        <a:pt x="49131" y="30707"/>
                      </a:cubicBezTo>
                      <a:cubicBezTo>
                        <a:pt x="60050" y="25248"/>
                        <a:pt x="60050" y="14330"/>
                        <a:pt x="49131" y="6141"/>
                      </a:cubicBezTo>
                      <a:cubicBezTo>
                        <a:pt x="38213" y="-2047"/>
                        <a:pt x="19107" y="-2047"/>
                        <a:pt x="8189" y="6141"/>
                      </a:cubicBezTo>
                      <a:close/>
                    </a:path>
                  </a:pathLst>
                </a:custGeom>
                <a:solidFill>
                  <a:srgbClr val="363B5B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sp>
            <p:nvSpPr>
              <p:cNvPr id="95" name="Полилиния: фигура 94">
                <a:extLst>
                  <a:ext uri="{FF2B5EF4-FFF2-40B4-BE49-F238E27FC236}">
                    <a16:creationId xmlns:a16="http://schemas.microsoft.com/office/drawing/2014/main" id="{C68BA57A-4D08-4EDE-8716-2FC1747E2FCF}"/>
                  </a:ext>
                </a:extLst>
              </p:cNvPr>
              <p:cNvSpPr/>
              <p:nvPr/>
            </p:nvSpPr>
            <p:spPr>
              <a:xfrm>
                <a:off x="6900043" y="4356578"/>
                <a:ext cx="27295" cy="36562"/>
              </a:xfrm>
              <a:custGeom>
                <a:avLst/>
                <a:gdLst>
                  <a:gd name="connsiteX0" fmla="*/ 27295 w 27295"/>
                  <a:gd name="connsiteY0" fmla="*/ 5459 h 36562"/>
                  <a:gd name="connsiteX1" fmla="*/ 27295 w 27295"/>
                  <a:gd name="connsiteY1" fmla="*/ 35484 h 36562"/>
                  <a:gd name="connsiteX2" fmla="*/ 0 w 27295"/>
                  <a:gd name="connsiteY2" fmla="*/ 27295 h 36562"/>
                  <a:gd name="connsiteX3" fmla="*/ 0 w 27295"/>
                  <a:gd name="connsiteY3" fmla="*/ 0 h 36562"/>
                  <a:gd name="connsiteX4" fmla="*/ 27295 w 27295"/>
                  <a:gd name="connsiteY4" fmla="*/ 5459 h 3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" h="36562">
                    <a:moveTo>
                      <a:pt x="27295" y="5459"/>
                    </a:moveTo>
                    <a:lnTo>
                      <a:pt x="27295" y="35484"/>
                    </a:lnTo>
                    <a:cubicBezTo>
                      <a:pt x="27295" y="35484"/>
                      <a:pt x="10918" y="40943"/>
                      <a:pt x="0" y="27295"/>
                    </a:cubicBezTo>
                    <a:lnTo>
                      <a:pt x="0" y="0"/>
                    </a:lnTo>
                    <a:cubicBezTo>
                      <a:pt x="0" y="0"/>
                      <a:pt x="13648" y="8189"/>
                      <a:pt x="27295" y="5459"/>
                    </a:cubicBezTo>
                    <a:close/>
                  </a:path>
                </a:pathLst>
              </a:custGeom>
              <a:solidFill>
                <a:srgbClr val="A0B1D5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53" name="Рисунок 6">
              <a:extLst>
                <a:ext uri="{FF2B5EF4-FFF2-40B4-BE49-F238E27FC236}">
                  <a16:creationId xmlns:a16="http://schemas.microsoft.com/office/drawing/2014/main" id="{BD9BBCB7-DC00-48BE-92CE-83DE8D05EE72}"/>
                </a:ext>
              </a:extLst>
            </p:cNvPr>
            <p:cNvGrpSpPr/>
            <p:nvPr/>
          </p:nvGrpSpPr>
          <p:grpSpPr>
            <a:xfrm>
              <a:off x="6957363" y="4355896"/>
              <a:ext cx="60049" cy="82568"/>
              <a:chOff x="6957363" y="4355896"/>
              <a:chExt cx="60049" cy="82568"/>
            </a:xfrm>
          </p:grpSpPr>
          <p:sp>
            <p:nvSpPr>
              <p:cNvPr id="89" name="Полилиния: фигура 88">
                <a:extLst>
                  <a:ext uri="{FF2B5EF4-FFF2-40B4-BE49-F238E27FC236}">
                    <a16:creationId xmlns:a16="http://schemas.microsoft.com/office/drawing/2014/main" id="{7E3EB159-4BD0-47B6-8BE9-CF850CCEBA1E}"/>
                  </a:ext>
                </a:extLst>
              </p:cNvPr>
              <p:cNvSpPr/>
              <p:nvPr/>
            </p:nvSpPr>
            <p:spPr>
              <a:xfrm>
                <a:off x="6957363" y="4357943"/>
                <a:ext cx="57319" cy="80520"/>
              </a:xfrm>
              <a:custGeom>
                <a:avLst/>
                <a:gdLst>
                  <a:gd name="connsiteX0" fmla="*/ 5459 w 57319"/>
                  <a:gd name="connsiteY0" fmla="*/ 15012 h 80520"/>
                  <a:gd name="connsiteX1" fmla="*/ 5459 w 57319"/>
                  <a:gd name="connsiteY1" fmla="*/ 15012 h 80520"/>
                  <a:gd name="connsiteX2" fmla="*/ 5459 w 57319"/>
                  <a:gd name="connsiteY2" fmla="*/ 66873 h 80520"/>
                  <a:gd name="connsiteX3" fmla="*/ 5459 w 57319"/>
                  <a:gd name="connsiteY3" fmla="*/ 66873 h 80520"/>
                  <a:gd name="connsiteX4" fmla="*/ 5459 w 57319"/>
                  <a:gd name="connsiteY4" fmla="*/ 69603 h 80520"/>
                  <a:gd name="connsiteX5" fmla="*/ 5459 w 57319"/>
                  <a:gd name="connsiteY5" fmla="*/ 69603 h 80520"/>
                  <a:gd name="connsiteX6" fmla="*/ 5459 w 57319"/>
                  <a:gd name="connsiteY6" fmla="*/ 69603 h 80520"/>
                  <a:gd name="connsiteX7" fmla="*/ 5459 w 57319"/>
                  <a:gd name="connsiteY7" fmla="*/ 69603 h 80520"/>
                  <a:gd name="connsiteX8" fmla="*/ 5459 w 57319"/>
                  <a:gd name="connsiteY8" fmla="*/ 72332 h 80520"/>
                  <a:gd name="connsiteX9" fmla="*/ 5459 w 57319"/>
                  <a:gd name="connsiteY9" fmla="*/ 72332 h 80520"/>
                  <a:gd name="connsiteX10" fmla="*/ 5459 w 57319"/>
                  <a:gd name="connsiteY10" fmla="*/ 72332 h 80520"/>
                  <a:gd name="connsiteX11" fmla="*/ 5459 w 57319"/>
                  <a:gd name="connsiteY11" fmla="*/ 72332 h 80520"/>
                  <a:gd name="connsiteX12" fmla="*/ 8189 w 57319"/>
                  <a:gd name="connsiteY12" fmla="*/ 75062 h 80520"/>
                  <a:gd name="connsiteX13" fmla="*/ 8189 w 57319"/>
                  <a:gd name="connsiteY13" fmla="*/ 75062 h 80520"/>
                  <a:gd name="connsiteX14" fmla="*/ 10918 w 57319"/>
                  <a:gd name="connsiteY14" fmla="*/ 77792 h 80520"/>
                  <a:gd name="connsiteX15" fmla="*/ 10918 w 57319"/>
                  <a:gd name="connsiteY15" fmla="*/ 77792 h 80520"/>
                  <a:gd name="connsiteX16" fmla="*/ 10918 w 57319"/>
                  <a:gd name="connsiteY16" fmla="*/ 77792 h 80520"/>
                  <a:gd name="connsiteX17" fmla="*/ 16377 w 57319"/>
                  <a:gd name="connsiteY17" fmla="*/ 80521 h 80520"/>
                  <a:gd name="connsiteX18" fmla="*/ 16377 w 57319"/>
                  <a:gd name="connsiteY18" fmla="*/ 80521 h 80520"/>
                  <a:gd name="connsiteX19" fmla="*/ 19107 w 57319"/>
                  <a:gd name="connsiteY19" fmla="*/ 80521 h 80520"/>
                  <a:gd name="connsiteX20" fmla="*/ 21836 w 57319"/>
                  <a:gd name="connsiteY20" fmla="*/ 80521 h 80520"/>
                  <a:gd name="connsiteX21" fmla="*/ 21836 w 57319"/>
                  <a:gd name="connsiteY21" fmla="*/ 80521 h 80520"/>
                  <a:gd name="connsiteX22" fmla="*/ 24566 w 57319"/>
                  <a:gd name="connsiteY22" fmla="*/ 80521 h 80520"/>
                  <a:gd name="connsiteX23" fmla="*/ 24566 w 57319"/>
                  <a:gd name="connsiteY23" fmla="*/ 80521 h 80520"/>
                  <a:gd name="connsiteX24" fmla="*/ 24566 w 57319"/>
                  <a:gd name="connsiteY24" fmla="*/ 80521 h 80520"/>
                  <a:gd name="connsiteX25" fmla="*/ 27295 w 57319"/>
                  <a:gd name="connsiteY25" fmla="*/ 80521 h 80520"/>
                  <a:gd name="connsiteX26" fmla="*/ 27295 w 57319"/>
                  <a:gd name="connsiteY26" fmla="*/ 80521 h 80520"/>
                  <a:gd name="connsiteX27" fmla="*/ 27295 w 57319"/>
                  <a:gd name="connsiteY27" fmla="*/ 80521 h 80520"/>
                  <a:gd name="connsiteX28" fmla="*/ 27295 w 57319"/>
                  <a:gd name="connsiteY28" fmla="*/ 80521 h 80520"/>
                  <a:gd name="connsiteX29" fmla="*/ 30025 w 57319"/>
                  <a:gd name="connsiteY29" fmla="*/ 80521 h 80520"/>
                  <a:gd name="connsiteX30" fmla="*/ 30025 w 57319"/>
                  <a:gd name="connsiteY30" fmla="*/ 80521 h 80520"/>
                  <a:gd name="connsiteX31" fmla="*/ 30025 w 57319"/>
                  <a:gd name="connsiteY31" fmla="*/ 80521 h 80520"/>
                  <a:gd name="connsiteX32" fmla="*/ 30025 w 57319"/>
                  <a:gd name="connsiteY32" fmla="*/ 80521 h 80520"/>
                  <a:gd name="connsiteX33" fmla="*/ 32754 w 57319"/>
                  <a:gd name="connsiteY33" fmla="*/ 80521 h 80520"/>
                  <a:gd name="connsiteX34" fmla="*/ 32754 w 57319"/>
                  <a:gd name="connsiteY34" fmla="*/ 80521 h 80520"/>
                  <a:gd name="connsiteX35" fmla="*/ 32754 w 57319"/>
                  <a:gd name="connsiteY35" fmla="*/ 80521 h 80520"/>
                  <a:gd name="connsiteX36" fmla="*/ 32754 w 57319"/>
                  <a:gd name="connsiteY36" fmla="*/ 80521 h 80520"/>
                  <a:gd name="connsiteX37" fmla="*/ 35484 w 57319"/>
                  <a:gd name="connsiteY37" fmla="*/ 80521 h 80520"/>
                  <a:gd name="connsiteX38" fmla="*/ 35484 w 57319"/>
                  <a:gd name="connsiteY38" fmla="*/ 80521 h 80520"/>
                  <a:gd name="connsiteX39" fmla="*/ 35484 w 57319"/>
                  <a:gd name="connsiteY39" fmla="*/ 80521 h 80520"/>
                  <a:gd name="connsiteX40" fmla="*/ 38213 w 57319"/>
                  <a:gd name="connsiteY40" fmla="*/ 77792 h 80520"/>
                  <a:gd name="connsiteX41" fmla="*/ 46402 w 57319"/>
                  <a:gd name="connsiteY41" fmla="*/ 66873 h 80520"/>
                  <a:gd name="connsiteX42" fmla="*/ 46402 w 57319"/>
                  <a:gd name="connsiteY42" fmla="*/ 15012 h 80520"/>
                  <a:gd name="connsiteX43" fmla="*/ 46402 w 57319"/>
                  <a:gd name="connsiteY43" fmla="*/ 15012 h 80520"/>
                  <a:gd name="connsiteX44" fmla="*/ 38213 w 57319"/>
                  <a:gd name="connsiteY44" fmla="*/ 4094 h 80520"/>
                  <a:gd name="connsiteX45" fmla="*/ 0 w 57319"/>
                  <a:gd name="connsiteY45" fmla="*/ 4094 h 80520"/>
                  <a:gd name="connsiteX46" fmla="*/ 5459 w 57319"/>
                  <a:gd name="connsiteY46" fmla="*/ 15012 h 80520"/>
                  <a:gd name="connsiteX47" fmla="*/ 5459 w 57319"/>
                  <a:gd name="connsiteY47" fmla="*/ 17742 h 80520"/>
                  <a:gd name="connsiteX48" fmla="*/ 5459 w 57319"/>
                  <a:gd name="connsiteY48" fmla="*/ 17742 h 80520"/>
                  <a:gd name="connsiteX49" fmla="*/ 5459 w 57319"/>
                  <a:gd name="connsiteY49" fmla="*/ 17742 h 80520"/>
                  <a:gd name="connsiteX50" fmla="*/ 5459 w 57319"/>
                  <a:gd name="connsiteY50" fmla="*/ 17742 h 80520"/>
                  <a:gd name="connsiteX51" fmla="*/ 5459 w 57319"/>
                  <a:gd name="connsiteY51" fmla="*/ 15012 h 80520"/>
                  <a:gd name="connsiteX52" fmla="*/ 5459 w 57319"/>
                  <a:gd name="connsiteY52" fmla="*/ 15012 h 80520"/>
                  <a:gd name="connsiteX53" fmla="*/ 5459 w 57319"/>
                  <a:gd name="connsiteY53" fmla="*/ 15012 h 80520"/>
                  <a:gd name="connsiteX54" fmla="*/ 5459 w 57319"/>
                  <a:gd name="connsiteY54" fmla="*/ 15012 h 80520"/>
                  <a:gd name="connsiteX55" fmla="*/ 10918 w 57319"/>
                  <a:gd name="connsiteY55" fmla="*/ 23201 h 80520"/>
                  <a:gd name="connsiteX56" fmla="*/ 10918 w 57319"/>
                  <a:gd name="connsiteY56" fmla="*/ 23201 h 80520"/>
                  <a:gd name="connsiteX57" fmla="*/ 10918 w 57319"/>
                  <a:gd name="connsiteY57" fmla="*/ 23201 h 80520"/>
                  <a:gd name="connsiteX58" fmla="*/ 10918 w 57319"/>
                  <a:gd name="connsiteY58" fmla="*/ 23201 h 80520"/>
                  <a:gd name="connsiteX59" fmla="*/ 51861 w 57319"/>
                  <a:gd name="connsiteY59" fmla="*/ 20471 h 80520"/>
                  <a:gd name="connsiteX60" fmla="*/ 51861 w 57319"/>
                  <a:gd name="connsiteY60" fmla="*/ 20471 h 80520"/>
                  <a:gd name="connsiteX61" fmla="*/ 51861 w 57319"/>
                  <a:gd name="connsiteY61" fmla="*/ 20471 h 80520"/>
                  <a:gd name="connsiteX62" fmla="*/ 57320 w 57319"/>
                  <a:gd name="connsiteY62" fmla="*/ 15012 h 80520"/>
                  <a:gd name="connsiteX63" fmla="*/ 57320 w 57319"/>
                  <a:gd name="connsiteY63" fmla="*/ 15012 h 80520"/>
                  <a:gd name="connsiteX64" fmla="*/ 57320 w 57319"/>
                  <a:gd name="connsiteY64" fmla="*/ 15012 h 80520"/>
                  <a:gd name="connsiteX65" fmla="*/ 54590 w 57319"/>
                  <a:gd name="connsiteY65" fmla="*/ 17742 h 80520"/>
                  <a:gd name="connsiteX66" fmla="*/ 54590 w 57319"/>
                  <a:gd name="connsiteY66" fmla="*/ 17742 h 80520"/>
                  <a:gd name="connsiteX67" fmla="*/ 54590 w 57319"/>
                  <a:gd name="connsiteY67" fmla="*/ 17742 h 8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57319" h="80520">
                    <a:moveTo>
                      <a:pt x="5459" y="15012"/>
                    </a:moveTo>
                    <a:cubicBezTo>
                      <a:pt x="5459" y="15012"/>
                      <a:pt x="5459" y="12283"/>
                      <a:pt x="5459" y="15012"/>
                    </a:cubicBezTo>
                    <a:lnTo>
                      <a:pt x="5459" y="66873"/>
                    </a:lnTo>
                    <a:cubicBezTo>
                      <a:pt x="5459" y="66873"/>
                      <a:pt x="5459" y="66873"/>
                      <a:pt x="5459" y="66873"/>
                    </a:cubicBezTo>
                    <a:cubicBezTo>
                      <a:pt x="5459" y="66873"/>
                      <a:pt x="5459" y="6687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69603"/>
                    </a:cubicBezTo>
                    <a:cubicBezTo>
                      <a:pt x="5459" y="69603"/>
                      <a:pt x="5459" y="69603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5459" y="72332"/>
                    </a:cubicBezTo>
                    <a:cubicBezTo>
                      <a:pt x="5459" y="72332"/>
                      <a:pt x="5459" y="72332"/>
                      <a:pt x="8189" y="75062"/>
                    </a:cubicBezTo>
                    <a:cubicBezTo>
                      <a:pt x="8189" y="75062"/>
                      <a:pt x="8189" y="75062"/>
                      <a:pt x="8189" y="75062"/>
                    </a:cubicBezTo>
                    <a:cubicBezTo>
                      <a:pt x="8189" y="75062"/>
                      <a:pt x="8189" y="75062"/>
                      <a:pt x="10918" y="77792"/>
                    </a:cubicBezTo>
                    <a:cubicBezTo>
                      <a:pt x="10918" y="77792"/>
                      <a:pt x="10918" y="77792"/>
                      <a:pt x="10918" y="77792"/>
                    </a:cubicBezTo>
                    <a:cubicBezTo>
                      <a:pt x="10918" y="77792"/>
                      <a:pt x="10918" y="77792"/>
                      <a:pt x="10918" y="77792"/>
                    </a:cubicBezTo>
                    <a:cubicBezTo>
                      <a:pt x="13648" y="77792"/>
                      <a:pt x="13648" y="80521"/>
                      <a:pt x="16377" y="80521"/>
                    </a:cubicBezTo>
                    <a:cubicBezTo>
                      <a:pt x="16377" y="80521"/>
                      <a:pt x="16377" y="80521"/>
                      <a:pt x="16377" y="80521"/>
                    </a:cubicBezTo>
                    <a:cubicBezTo>
                      <a:pt x="16377" y="80521"/>
                      <a:pt x="16377" y="80521"/>
                      <a:pt x="19107" y="80521"/>
                    </a:cubicBezTo>
                    <a:cubicBezTo>
                      <a:pt x="19107" y="80521"/>
                      <a:pt x="21836" y="80521"/>
                      <a:pt x="21836" y="80521"/>
                    </a:cubicBezTo>
                    <a:cubicBezTo>
                      <a:pt x="21836" y="80521"/>
                      <a:pt x="21836" y="80521"/>
                      <a:pt x="21836" y="80521"/>
                    </a:cubicBezTo>
                    <a:cubicBezTo>
                      <a:pt x="21836" y="80521"/>
                      <a:pt x="24566" y="80521"/>
                      <a:pt x="24566" y="80521"/>
                    </a:cubicBezTo>
                    <a:cubicBezTo>
                      <a:pt x="24566" y="80521"/>
                      <a:pt x="24566" y="80521"/>
                      <a:pt x="24566" y="80521"/>
                    </a:cubicBezTo>
                    <a:cubicBezTo>
                      <a:pt x="24566" y="80521"/>
                      <a:pt x="24566" y="80521"/>
                      <a:pt x="24566" y="80521"/>
                    </a:cubicBezTo>
                    <a:cubicBezTo>
                      <a:pt x="24566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27295" y="80521"/>
                      <a:pt x="27295" y="80521"/>
                    </a:cubicBezTo>
                    <a:cubicBezTo>
                      <a:pt x="2729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0025" y="80521"/>
                      <a:pt x="30025" y="80521"/>
                    </a:cubicBezTo>
                    <a:cubicBezTo>
                      <a:pt x="30025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2754" y="80521"/>
                      <a:pt x="32754" y="80521"/>
                    </a:cubicBezTo>
                    <a:cubicBezTo>
                      <a:pt x="32754" y="80521"/>
                      <a:pt x="35484" y="80521"/>
                      <a:pt x="35484" y="80521"/>
                    </a:cubicBezTo>
                    <a:cubicBezTo>
                      <a:pt x="35484" y="80521"/>
                      <a:pt x="35484" y="80521"/>
                      <a:pt x="35484" y="80521"/>
                    </a:cubicBezTo>
                    <a:cubicBezTo>
                      <a:pt x="35484" y="80521"/>
                      <a:pt x="35484" y="80521"/>
                      <a:pt x="35484" y="80521"/>
                    </a:cubicBezTo>
                    <a:cubicBezTo>
                      <a:pt x="35484" y="80521"/>
                      <a:pt x="38213" y="80521"/>
                      <a:pt x="38213" y="77792"/>
                    </a:cubicBezTo>
                    <a:cubicBezTo>
                      <a:pt x="43672" y="75062"/>
                      <a:pt x="46402" y="69603"/>
                      <a:pt x="46402" y="66873"/>
                    </a:cubicBezTo>
                    <a:lnTo>
                      <a:pt x="46402" y="15012"/>
                    </a:lnTo>
                    <a:cubicBezTo>
                      <a:pt x="46402" y="15012"/>
                      <a:pt x="46402" y="15012"/>
                      <a:pt x="46402" y="15012"/>
                    </a:cubicBezTo>
                    <a:cubicBezTo>
                      <a:pt x="46402" y="12283"/>
                      <a:pt x="43672" y="6824"/>
                      <a:pt x="38213" y="4094"/>
                    </a:cubicBezTo>
                    <a:cubicBezTo>
                      <a:pt x="27295" y="-1365"/>
                      <a:pt x="10918" y="-1365"/>
                      <a:pt x="0" y="4094"/>
                    </a:cubicBezTo>
                    <a:cubicBezTo>
                      <a:pt x="5459" y="6824"/>
                      <a:pt x="2729" y="9553"/>
                      <a:pt x="5459" y="15012"/>
                    </a:cubicBezTo>
                    <a:close/>
                    <a:moveTo>
                      <a:pt x="5459" y="17742"/>
                    </a:moveTo>
                    <a:cubicBezTo>
                      <a:pt x="5459" y="17742"/>
                      <a:pt x="5459" y="17742"/>
                      <a:pt x="5459" y="17742"/>
                    </a:cubicBezTo>
                    <a:cubicBezTo>
                      <a:pt x="5459" y="20471"/>
                      <a:pt x="8189" y="20471"/>
                      <a:pt x="5459" y="17742"/>
                    </a:cubicBezTo>
                    <a:cubicBezTo>
                      <a:pt x="8189" y="20471"/>
                      <a:pt x="5459" y="20471"/>
                      <a:pt x="5459" y="17742"/>
                    </a:cubicBezTo>
                    <a:close/>
                    <a:moveTo>
                      <a:pt x="5459" y="15012"/>
                    </a:moveTo>
                    <a:cubicBezTo>
                      <a:pt x="5459" y="15012"/>
                      <a:pt x="5459" y="15012"/>
                      <a:pt x="5459" y="15012"/>
                    </a:cubicBezTo>
                    <a:cubicBezTo>
                      <a:pt x="5459" y="17742"/>
                      <a:pt x="5459" y="17742"/>
                      <a:pt x="5459" y="15012"/>
                    </a:cubicBezTo>
                    <a:cubicBezTo>
                      <a:pt x="5459" y="17742"/>
                      <a:pt x="5459" y="17742"/>
                      <a:pt x="5459" y="15012"/>
                    </a:cubicBezTo>
                    <a:close/>
                    <a:moveTo>
                      <a:pt x="10918" y="23201"/>
                    </a:moveTo>
                    <a:cubicBezTo>
                      <a:pt x="10918" y="23201"/>
                      <a:pt x="10918" y="23201"/>
                      <a:pt x="10918" y="23201"/>
                    </a:cubicBezTo>
                    <a:cubicBezTo>
                      <a:pt x="10918" y="23201"/>
                      <a:pt x="10918" y="23201"/>
                      <a:pt x="10918" y="23201"/>
                    </a:cubicBezTo>
                    <a:cubicBezTo>
                      <a:pt x="10918" y="23201"/>
                      <a:pt x="10918" y="23201"/>
                      <a:pt x="10918" y="23201"/>
                    </a:cubicBezTo>
                    <a:close/>
                    <a:moveTo>
                      <a:pt x="51861" y="20471"/>
                    </a:moveTo>
                    <a:cubicBezTo>
                      <a:pt x="51861" y="20471"/>
                      <a:pt x="51861" y="20471"/>
                      <a:pt x="51861" y="20471"/>
                    </a:cubicBezTo>
                    <a:cubicBezTo>
                      <a:pt x="51861" y="20471"/>
                      <a:pt x="51861" y="20471"/>
                      <a:pt x="51861" y="20471"/>
                    </a:cubicBezTo>
                    <a:close/>
                    <a:moveTo>
                      <a:pt x="57320" y="15012"/>
                    </a:moveTo>
                    <a:cubicBezTo>
                      <a:pt x="57320" y="15012"/>
                      <a:pt x="57320" y="15012"/>
                      <a:pt x="57320" y="15012"/>
                    </a:cubicBezTo>
                    <a:cubicBezTo>
                      <a:pt x="57320" y="15012"/>
                      <a:pt x="57320" y="15012"/>
                      <a:pt x="57320" y="15012"/>
                    </a:cubicBezTo>
                    <a:close/>
                    <a:moveTo>
                      <a:pt x="54590" y="17742"/>
                    </a:moveTo>
                    <a:cubicBezTo>
                      <a:pt x="54590" y="17742"/>
                      <a:pt x="54590" y="17742"/>
                      <a:pt x="54590" y="17742"/>
                    </a:cubicBezTo>
                    <a:cubicBezTo>
                      <a:pt x="54590" y="17742"/>
                      <a:pt x="54590" y="17742"/>
                      <a:pt x="54590" y="17742"/>
                    </a:cubicBezTo>
                    <a:close/>
                  </a:path>
                </a:pathLst>
              </a:custGeom>
              <a:solidFill>
                <a:srgbClr val="C5B7AD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0" name="Полилиния: фигура 89">
                <a:extLst>
                  <a:ext uri="{FF2B5EF4-FFF2-40B4-BE49-F238E27FC236}">
                    <a16:creationId xmlns:a16="http://schemas.microsoft.com/office/drawing/2014/main" id="{A17CA327-1AC5-47AB-94B7-E1A25DB30C75}"/>
                  </a:ext>
                </a:extLst>
              </p:cNvPr>
              <p:cNvSpPr/>
              <p:nvPr/>
            </p:nvSpPr>
            <p:spPr>
              <a:xfrm>
                <a:off x="6957363" y="4372955"/>
                <a:ext cx="60049" cy="21836"/>
              </a:xfrm>
              <a:custGeom>
                <a:avLst/>
                <a:gdLst>
                  <a:gd name="connsiteX0" fmla="*/ 60050 w 60049"/>
                  <a:gd name="connsiteY0" fmla="*/ 0 h 21836"/>
                  <a:gd name="connsiteX1" fmla="*/ 51861 w 60049"/>
                  <a:gd name="connsiteY1" fmla="*/ 10918 h 21836"/>
                  <a:gd name="connsiteX2" fmla="*/ 46402 w 60049"/>
                  <a:gd name="connsiteY2" fmla="*/ 13648 h 21836"/>
                  <a:gd name="connsiteX3" fmla="*/ 46402 w 60049"/>
                  <a:gd name="connsiteY3" fmla="*/ 13648 h 21836"/>
                  <a:gd name="connsiteX4" fmla="*/ 40943 w 60049"/>
                  <a:gd name="connsiteY4" fmla="*/ 13648 h 21836"/>
                  <a:gd name="connsiteX5" fmla="*/ 40943 w 60049"/>
                  <a:gd name="connsiteY5" fmla="*/ 13648 h 21836"/>
                  <a:gd name="connsiteX6" fmla="*/ 35484 w 60049"/>
                  <a:gd name="connsiteY6" fmla="*/ 13648 h 21836"/>
                  <a:gd name="connsiteX7" fmla="*/ 35484 w 60049"/>
                  <a:gd name="connsiteY7" fmla="*/ 13648 h 21836"/>
                  <a:gd name="connsiteX8" fmla="*/ 30025 w 60049"/>
                  <a:gd name="connsiteY8" fmla="*/ 13648 h 21836"/>
                  <a:gd name="connsiteX9" fmla="*/ 30025 w 60049"/>
                  <a:gd name="connsiteY9" fmla="*/ 13648 h 21836"/>
                  <a:gd name="connsiteX10" fmla="*/ 24566 w 60049"/>
                  <a:gd name="connsiteY10" fmla="*/ 13648 h 21836"/>
                  <a:gd name="connsiteX11" fmla="*/ 24566 w 60049"/>
                  <a:gd name="connsiteY11" fmla="*/ 13648 h 21836"/>
                  <a:gd name="connsiteX12" fmla="*/ 21836 w 60049"/>
                  <a:gd name="connsiteY12" fmla="*/ 13648 h 21836"/>
                  <a:gd name="connsiteX13" fmla="*/ 19107 w 60049"/>
                  <a:gd name="connsiteY13" fmla="*/ 13648 h 21836"/>
                  <a:gd name="connsiteX14" fmla="*/ 16377 w 60049"/>
                  <a:gd name="connsiteY14" fmla="*/ 13648 h 21836"/>
                  <a:gd name="connsiteX15" fmla="*/ 10918 w 60049"/>
                  <a:gd name="connsiteY15" fmla="*/ 10918 h 21836"/>
                  <a:gd name="connsiteX16" fmla="*/ 8189 w 60049"/>
                  <a:gd name="connsiteY16" fmla="*/ 10918 h 21836"/>
                  <a:gd name="connsiteX17" fmla="*/ 5459 w 60049"/>
                  <a:gd name="connsiteY17" fmla="*/ 8189 h 21836"/>
                  <a:gd name="connsiteX18" fmla="*/ 2729 w 60049"/>
                  <a:gd name="connsiteY18" fmla="*/ 5459 h 21836"/>
                  <a:gd name="connsiteX19" fmla="*/ 2729 w 60049"/>
                  <a:gd name="connsiteY19" fmla="*/ 5459 h 21836"/>
                  <a:gd name="connsiteX20" fmla="*/ 0 w 60049"/>
                  <a:gd name="connsiteY20" fmla="*/ 2729 h 21836"/>
                  <a:gd name="connsiteX21" fmla="*/ 0 w 60049"/>
                  <a:gd name="connsiteY21" fmla="*/ 2729 h 21836"/>
                  <a:gd name="connsiteX22" fmla="*/ 0 w 60049"/>
                  <a:gd name="connsiteY22" fmla="*/ 0 h 21836"/>
                  <a:gd name="connsiteX23" fmla="*/ 0 w 60049"/>
                  <a:gd name="connsiteY23" fmla="*/ 8189 h 21836"/>
                  <a:gd name="connsiteX24" fmla="*/ 0 w 60049"/>
                  <a:gd name="connsiteY24" fmla="*/ 8189 h 21836"/>
                  <a:gd name="connsiteX25" fmla="*/ 0 w 60049"/>
                  <a:gd name="connsiteY25" fmla="*/ 10918 h 21836"/>
                  <a:gd name="connsiteX26" fmla="*/ 0 w 60049"/>
                  <a:gd name="connsiteY26" fmla="*/ 10918 h 21836"/>
                  <a:gd name="connsiteX27" fmla="*/ 0 w 60049"/>
                  <a:gd name="connsiteY27" fmla="*/ 10918 h 21836"/>
                  <a:gd name="connsiteX28" fmla="*/ 0 w 60049"/>
                  <a:gd name="connsiteY28" fmla="*/ 10918 h 21836"/>
                  <a:gd name="connsiteX29" fmla="*/ 0 w 60049"/>
                  <a:gd name="connsiteY29" fmla="*/ 13648 h 21836"/>
                  <a:gd name="connsiteX30" fmla="*/ 0 w 60049"/>
                  <a:gd name="connsiteY30" fmla="*/ 13648 h 21836"/>
                  <a:gd name="connsiteX31" fmla="*/ 0 w 60049"/>
                  <a:gd name="connsiteY31" fmla="*/ 13648 h 21836"/>
                  <a:gd name="connsiteX32" fmla="*/ 0 w 60049"/>
                  <a:gd name="connsiteY32" fmla="*/ 13648 h 21836"/>
                  <a:gd name="connsiteX33" fmla="*/ 2729 w 60049"/>
                  <a:gd name="connsiteY33" fmla="*/ 16377 h 21836"/>
                  <a:gd name="connsiteX34" fmla="*/ 2729 w 60049"/>
                  <a:gd name="connsiteY34" fmla="*/ 16377 h 21836"/>
                  <a:gd name="connsiteX35" fmla="*/ 5459 w 60049"/>
                  <a:gd name="connsiteY35" fmla="*/ 19107 h 21836"/>
                  <a:gd name="connsiteX36" fmla="*/ 5459 w 60049"/>
                  <a:gd name="connsiteY36" fmla="*/ 19107 h 21836"/>
                  <a:gd name="connsiteX37" fmla="*/ 5459 w 60049"/>
                  <a:gd name="connsiteY37" fmla="*/ 19107 h 21836"/>
                  <a:gd name="connsiteX38" fmla="*/ 10918 w 60049"/>
                  <a:gd name="connsiteY38" fmla="*/ 21836 h 21836"/>
                  <a:gd name="connsiteX39" fmla="*/ 10918 w 60049"/>
                  <a:gd name="connsiteY39" fmla="*/ 21836 h 21836"/>
                  <a:gd name="connsiteX40" fmla="*/ 13648 w 60049"/>
                  <a:gd name="connsiteY40" fmla="*/ 21836 h 21836"/>
                  <a:gd name="connsiteX41" fmla="*/ 16377 w 60049"/>
                  <a:gd name="connsiteY41" fmla="*/ 21836 h 21836"/>
                  <a:gd name="connsiteX42" fmla="*/ 16377 w 60049"/>
                  <a:gd name="connsiteY42" fmla="*/ 21836 h 21836"/>
                  <a:gd name="connsiteX43" fmla="*/ 19107 w 60049"/>
                  <a:gd name="connsiteY43" fmla="*/ 21836 h 21836"/>
                  <a:gd name="connsiteX44" fmla="*/ 19107 w 60049"/>
                  <a:gd name="connsiteY44" fmla="*/ 21836 h 21836"/>
                  <a:gd name="connsiteX45" fmla="*/ 19107 w 60049"/>
                  <a:gd name="connsiteY45" fmla="*/ 21836 h 21836"/>
                  <a:gd name="connsiteX46" fmla="*/ 21836 w 60049"/>
                  <a:gd name="connsiteY46" fmla="*/ 21836 h 21836"/>
                  <a:gd name="connsiteX47" fmla="*/ 21836 w 60049"/>
                  <a:gd name="connsiteY47" fmla="*/ 21836 h 21836"/>
                  <a:gd name="connsiteX48" fmla="*/ 21836 w 60049"/>
                  <a:gd name="connsiteY48" fmla="*/ 21836 h 21836"/>
                  <a:gd name="connsiteX49" fmla="*/ 21836 w 60049"/>
                  <a:gd name="connsiteY49" fmla="*/ 21836 h 21836"/>
                  <a:gd name="connsiteX50" fmla="*/ 24566 w 60049"/>
                  <a:gd name="connsiteY50" fmla="*/ 21836 h 21836"/>
                  <a:gd name="connsiteX51" fmla="*/ 24566 w 60049"/>
                  <a:gd name="connsiteY51" fmla="*/ 21836 h 21836"/>
                  <a:gd name="connsiteX52" fmla="*/ 24566 w 60049"/>
                  <a:gd name="connsiteY52" fmla="*/ 21836 h 21836"/>
                  <a:gd name="connsiteX53" fmla="*/ 24566 w 60049"/>
                  <a:gd name="connsiteY53" fmla="*/ 21836 h 21836"/>
                  <a:gd name="connsiteX54" fmla="*/ 27295 w 60049"/>
                  <a:gd name="connsiteY54" fmla="*/ 21836 h 21836"/>
                  <a:gd name="connsiteX55" fmla="*/ 27295 w 60049"/>
                  <a:gd name="connsiteY55" fmla="*/ 21836 h 21836"/>
                  <a:gd name="connsiteX56" fmla="*/ 27295 w 60049"/>
                  <a:gd name="connsiteY56" fmla="*/ 21836 h 21836"/>
                  <a:gd name="connsiteX57" fmla="*/ 30025 w 60049"/>
                  <a:gd name="connsiteY57" fmla="*/ 21836 h 21836"/>
                  <a:gd name="connsiteX58" fmla="*/ 32754 w 60049"/>
                  <a:gd name="connsiteY58" fmla="*/ 21836 h 21836"/>
                  <a:gd name="connsiteX59" fmla="*/ 32754 w 60049"/>
                  <a:gd name="connsiteY59" fmla="*/ 21836 h 21836"/>
                  <a:gd name="connsiteX60" fmla="*/ 32754 w 60049"/>
                  <a:gd name="connsiteY60" fmla="*/ 21836 h 21836"/>
                  <a:gd name="connsiteX61" fmla="*/ 38213 w 60049"/>
                  <a:gd name="connsiteY61" fmla="*/ 19107 h 21836"/>
                  <a:gd name="connsiteX62" fmla="*/ 46402 w 60049"/>
                  <a:gd name="connsiteY62" fmla="*/ 8189 h 21836"/>
                  <a:gd name="connsiteX63" fmla="*/ 46402 w 60049"/>
                  <a:gd name="connsiteY63" fmla="*/ 0 h 2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0049" h="21836">
                    <a:moveTo>
                      <a:pt x="60050" y="0"/>
                    </a:moveTo>
                    <a:cubicBezTo>
                      <a:pt x="60050" y="5459"/>
                      <a:pt x="57320" y="8189"/>
                      <a:pt x="51861" y="10918"/>
                    </a:cubicBezTo>
                    <a:cubicBezTo>
                      <a:pt x="49131" y="10918"/>
                      <a:pt x="49131" y="13648"/>
                      <a:pt x="46402" y="13648"/>
                    </a:cubicBezTo>
                    <a:cubicBezTo>
                      <a:pt x="46402" y="13648"/>
                      <a:pt x="46402" y="13648"/>
                      <a:pt x="46402" y="13648"/>
                    </a:cubicBezTo>
                    <a:cubicBezTo>
                      <a:pt x="43672" y="13648"/>
                      <a:pt x="43672" y="13648"/>
                      <a:pt x="40943" y="13648"/>
                    </a:cubicBezTo>
                    <a:cubicBezTo>
                      <a:pt x="40943" y="13648"/>
                      <a:pt x="40943" y="13648"/>
                      <a:pt x="40943" y="13648"/>
                    </a:cubicBezTo>
                    <a:cubicBezTo>
                      <a:pt x="38213" y="13648"/>
                      <a:pt x="38213" y="13648"/>
                      <a:pt x="35484" y="13648"/>
                    </a:cubicBezTo>
                    <a:cubicBezTo>
                      <a:pt x="35484" y="13648"/>
                      <a:pt x="35484" y="13648"/>
                      <a:pt x="35484" y="13648"/>
                    </a:cubicBezTo>
                    <a:cubicBezTo>
                      <a:pt x="32754" y="13648"/>
                      <a:pt x="32754" y="13648"/>
                      <a:pt x="30025" y="13648"/>
                    </a:cubicBezTo>
                    <a:cubicBezTo>
                      <a:pt x="30025" y="13648"/>
                      <a:pt x="30025" y="13648"/>
                      <a:pt x="30025" y="13648"/>
                    </a:cubicBezTo>
                    <a:cubicBezTo>
                      <a:pt x="27295" y="13648"/>
                      <a:pt x="27295" y="13648"/>
                      <a:pt x="24566" y="13648"/>
                    </a:cubicBezTo>
                    <a:cubicBezTo>
                      <a:pt x="24566" y="13648"/>
                      <a:pt x="24566" y="13648"/>
                      <a:pt x="24566" y="13648"/>
                    </a:cubicBezTo>
                    <a:cubicBezTo>
                      <a:pt x="24566" y="13648"/>
                      <a:pt x="21836" y="13648"/>
                      <a:pt x="21836" y="13648"/>
                    </a:cubicBezTo>
                    <a:cubicBezTo>
                      <a:pt x="21836" y="13648"/>
                      <a:pt x="19107" y="13648"/>
                      <a:pt x="19107" y="13648"/>
                    </a:cubicBezTo>
                    <a:cubicBezTo>
                      <a:pt x="19107" y="13648"/>
                      <a:pt x="16377" y="13648"/>
                      <a:pt x="16377" y="13648"/>
                    </a:cubicBezTo>
                    <a:cubicBezTo>
                      <a:pt x="13648" y="13648"/>
                      <a:pt x="13648" y="10918"/>
                      <a:pt x="10918" y="10918"/>
                    </a:cubicBezTo>
                    <a:cubicBezTo>
                      <a:pt x="10918" y="10918"/>
                      <a:pt x="10918" y="10918"/>
                      <a:pt x="8189" y="10918"/>
                    </a:cubicBezTo>
                    <a:cubicBezTo>
                      <a:pt x="8189" y="10918"/>
                      <a:pt x="5459" y="10918"/>
                      <a:pt x="5459" y="8189"/>
                    </a:cubicBezTo>
                    <a:cubicBezTo>
                      <a:pt x="5459" y="8189"/>
                      <a:pt x="2729" y="5459"/>
                      <a:pt x="2729" y="5459"/>
                    </a:cubicBezTo>
                    <a:cubicBezTo>
                      <a:pt x="2729" y="5459"/>
                      <a:pt x="2729" y="5459"/>
                      <a:pt x="2729" y="5459"/>
                    </a:cubicBezTo>
                    <a:cubicBezTo>
                      <a:pt x="2729" y="5459"/>
                      <a:pt x="2729" y="2729"/>
                      <a:pt x="0" y="2729"/>
                    </a:cubicBezTo>
                    <a:cubicBezTo>
                      <a:pt x="0" y="2729"/>
                      <a:pt x="0" y="2729"/>
                      <a:pt x="0" y="2729"/>
                    </a:cubicBezTo>
                    <a:cubicBezTo>
                      <a:pt x="0" y="2729"/>
                      <a:pt x="0" y="0"/>
                      <a:pt x="0" y="0"/>
                    </a:cubicBezTo>
                    <a:lnTo>
                      <a:pt x="0" y="8189"/>
                    </a:lnTo>
                    <a:lnTo>
                      <a:pt x="0" y="8189"/>
                    </a:lnTo>
                    <a:cubicBezTo>
                      <a:pt x="0" y="8189"/>
                      <a:pt x="0" y="8189"/>
                      <a:pt x="0" y="10918"/>
                    </a:cubicBezTo>
                    <a:cubicBezTo>
                      <a:pt x="0" y="10918"/>
                      <a:pt x="0" y="10918"/>
                      <a:pt x="0" y="10918"/>
                    </a:cubicBezTo>
                    <a:cubicBezTo>
                      <a:pt x="0" y="10918"/>
                      <a:pt x="0" y="10918"/>
                      <a:pt x="0" y="10918"/>
                    </a:cubicBezTo>
                    <a:cubicBezTo>
                      <a:pt x="0" y="10918"/>
                      <a:pt x="0" y="10918"/>
                      <a:pt x="0" y="10918"/>
                    </a:cubicBezTo>
                    <a:cubicBezTo>
                      <a:pt x="0" y="10918"/>
                      <a:pt x="0" y="10918"/>
                      <a:pt x="0" y="13648"/>
                    </a:cubicBezTo>
                    <a:cubicBezTo>
                      <a:pt x="0" y="13648"/>
                      <a:pt x="0" y="13648"/>
                      <a:pt x="0" y="13648"/>
                    </a:cubicBezTo>
                    <a:cubicBezTo>
                      <a:pt x="0" y="13648"/>
                      <a:pt x="0" y="13648"/>
                      <a:pt x="0" y="13648"/>
                    </a:cubicBezTo>
                    <a:cubicBezTo>
                      <a:pt x="0" y="13648"/>
                      <a:pt x="0" y="13648"/>
                      <a:pt x="0" y="13648"/>
                    </a:cubicBezTo>
                    <a:cubicBezTo>
                      <a:pt x="0" y="13648"/>
                      <a:pt x="0" y="13648"/>
                      <a:pt x="2729" y="16377"/>
                    </a:cubicBezTo>
                    <a:cubicBezTo>
                      <a:pt x="2729" y="16377"/>
                      <a:pt x="2729" y="16377"/>
                      <a:pt x="2729" y="16377"/>
                    </a:cubicBezTo>
                    <a:cubicBezTo>
                      <a:pt x="2729" y="16377"/>
                      <a:pt x="5459" y="16377"/>
                      <a:pt x="5459" y="19107"/>
                    </a:cubicBezTo>
                    <a:cubicBezTo>
                      <a:pt x="5459" y="19107"/>
                      <a:pt x="5459" y="19107"/>
                      <a:pt x="5459" y="19107"/>
                    </a:cubicBezTo>
                    <a:cubicBezTo>
                      <a:pt x="5459" y="19107"/>
                      <a:pt x="5459" y="19107"/>
                      <a:pt x="5459" y="19107"/>
                    </a:cubicBezTo>
                    <a:cubicBezTo>
                      <a:pt x="8189" y="19107"/>
                      <a:pt x="8189" y="21836"/>
                      <a:pt x="10918" y="21836"/>
                    </a:cubicBezTo>
                    <a:cubicBezTo>
                      <a:pt x="10918" y="21836"/>
                      <a:pt x="10918" y="21836"/>
                      <a:pt x="10918" y="21836"/>
                    </a:cubicBezTo>
                    <a:cubicBezTo>
                      <a:pt x="10918" y="21836"/>
                      <a:pt x="10918" y="21836"/>
                      <a:pt x="13648" y="21836"/>
                    </a:cubicBezTo>
                    <a:cubicBezTo>
                      <a:pt x="13648" y="21836"/>
                      <a:pt x="16377" y="21836"/>
                      <a:pt x="16377" y="21836"/>
                    </a:cubicBezTo>
                    <a:cubicBezTo>
                      <a:pt x="16377" y="21836"/>
                      <a:pt x="16377" y="21836"/>
                      <a:pt x="16377" y="21836"/>
                    </a:cubicBezTo>
                    <a:cubicBezTo>
                      <a:pt x="16377" y="21836"/>
                      <a:pt x="19107" y="21836"/>
                      <a:pt x="19107" y="21836"/>
                    </a:cubicBezTo>
                    <a:cubicBezTo>
                      <a:pt x="19107" y="21836"/>
                      <a:pt x="19107" y="21836"/>
                      <a:pt x="19107" y="21836"/>
                    </a:cubicBezTo>
                    <a:cubicBezTo>
                      <a:pt x="19107" y="21836"/>
                      <a:pt x="19107" y="21836"/>
                      <a:pt x="19107" y="21836"/>
                    </a:cubicBezTo>
                    <a:cubicBezTo>
                      <a:pt x="19107" y="21836"/>
                      <a:pt x="21836" y="21836"/>
                      <a:pt x="21836" y="21836"/>
                    </a:cubicBezTo>
                    <a:cubicBezTo>
                      <a:pt x="21836" y="21836"/>
                      <a:pt x="21836" y="21836"/>
                      <a:pt x="21836" y="21836"/>
                    </a:cubicBezTo>
                    <a:cubicBezTo>
                      <a:pt x="21836" y="21836"/>
                      <a:pt x="21836" y="21836"/>
                      <a:pt x="21836" y="21836"/>
                    </a:cubicBezTo>
                    <a:cubicBezTo>
                      <a:pt x="21836" y="21836"/>
                      <a:pt x="21836" y="21836"/>
                      <a:pt x="21836" y="21836"/>
                    </a:cubicBezTo>
                    <a:cubicBezTo>
                      <a:pt x="21836" y="21836"/>
                      <a:pt x="24566" y="21836"/>
                      <a:pt x="24566" y="21836"/>
                    </a:cubicBezTo>
                    <a:cubicBezTo>
                      <a:pt x="24566" y="21836"/>
                      <a:pt x="24566" y="21836"/>
                      <a:pt x="24566" y="21836"/>
                    </a:cubicBezTo>
                    <a:cubicBezTo>
                      <a:pt x="24566" y="21836"/>
                      <a:pt x="24566" y="21836"/>
                      <a:pt x="24566" y="21836"/>
                    </a:cubicBezTo>
                    <a:cubicBezTo>
                      <a:pt x="24566" y="21836"/>
                      <a:pt x="24566" y="21836"/>
                      <a:pt x="24566" y="21836"/>
                    </a:cubicBezTo>
                    <a:cubicBezTo>
                      <a:pt x="24566" y="21836"/>
                      <a:pt x="27295" y="21836"/>
                      <a:pt x="27295" y="21836"/>
                    </a:cubicBezTo>
                    <a:cubicBezTo>
                      <a:pt x="27295" y="21836"/>
                      <a:pt x="27295" y="21836"/>
                      <a:pt x="27295" y="21836"/>
                    </a:cubicBezTo>
                    <a:cubicBezTo>
                      <a:pt x="27295" y="21836"/>
                      <a:pt x="27295" y="21836"/>
                      <a:pt x="27295" y="21836"/>
                    </a:cubicBezTo>
                    <a:cubicBezTo>
                      <a:pt x="27295" y="21836"/>
                      <a:pt x="27295" y="21836"/>
                      <a:pt x="30025" y="21836"/>
                    </a:cubicBezTo>
                    <a:cubicBezTo>
                      <a:pt x="30025" y="21836"/>
                      <a:pt x="32754" y="21836"/>
                      <a:pt x="32754" y="21836"/>
                    </a:cubicBezTo>
                    <a:cubicBezTo>
                      <a:pt x="32754" y="21836"/>
                      <a:pt x="32754" y="21836"/>
                      <a:pt x="32754" y="21836"/>
                    </a:cubicBezTo>
                    <a:cubicBezTo>
                      <a:pt x="32754" y="21836"/>
                      <a:pt x="32754" y="21836"/>
                      <a:pt x="32754" y="21836"/>
                    </a:cubicBezTo>
                    <a:cubicBezTo>
                      <a:pt x="35484" y="21836"/>
                      <a:pt x="35484" y="21836"/>
                      <a:pt x="38213" y="19107"/>
                    </a:cubicBezTo>
                    <a:cubicBezTo>
                      <a:pt x="43672" y="16377"/>
                      <a:pt x="46402" y="10918"/>
                      <a:pt x="46402" y="8189"/>
                    </a:cubicBezTo>
                    <a:lnTo>
                      <a:pt x="46402" y="0"/>
                    </a:lnTo>
                    <a:close/>
                  </a:path>
                </a:pathLst>
              </a:custGeom>
              <a:solidFill>
                <a:srgbClr val="9B3A10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1" name="Полилиния: фигура 90">
                <a:extLst>
                  <a:ext uri="{FF2B5EF4-FFF2-40B4-BE49-F238E27FC236}">
                    <a16:creationId xmlns:a16="http://schemas.microsoft.com/office/drawing/2014/main" id="{B3D2A2EB-8A05-4CFC-B719-D42052811007}"/>
                  </a:ext>
                </a:extLst>
              </p:cNvPr>
              <p:cNvSpPr/>
              <p:nvPr/>
            </p:nvSpPr>
            <p:spPr>
              <a:xfrm>
                <a:off x="6960092" y="4355896"/>
                <a:ext cx="57320" cy="34801"/>
              </a:xfrm>
              <a:custGeom>
                <a:avLst/>
                <a:gdLst>
                  <a:gd name="connsiteX0" fmla="*/ 8189 w 57320"/>
                  <a:gd name="connsiteY0" fmla="*/ 6141 h 34801"/>
                  <a:gd name="connsiteX1" fmla="*/ 8189 w 57320"/>
                  <a:gd name="connsiteY1" fmla="*/ 30707 h 34801"/>
                  <a:gd name="connsiteX2" fmla="*/ 49131 w 57320"/>
                  <a:gd name="connsiteY2" fmla="*/ 30707 h 34801"/>
                  <a:gd name="connsiteX3" fmla="*/ 49131 w 57320"/>
                  <a:gd name="connsiteY3" fmla="*/ 6141 h 34801"/>
                  <a:gd name="connsiteX4" fmla="*/ 8189 w 57320"/>
                  <a:gd name="connsiteY4" fmla="*/ 6141 h 3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20" h="34801">
                    <a:moveTo>
                      <a:pt x="8189" y="6141"/>
                    </a:moveTo>
                    <a:cubicBezTo>
                      <a:pt x="-2730" y="11600"/>
                      <a:pt x="-2730" y="22519"/>
                      <a:pt x="8189" y="30707"/>
                    </a:cubicBezTo>
                    <a:cubicBezTo>
                      <a:pt x="19107" y="36166"/>
                      <a:pt x="38213" y="36166"/>
                      <a:pt x="49131" y="30707"/>
                    </a:cubicBezTo>
                    <a:cubicBezTo>
                      <a:pt x="60050" y="25248"/>
                      <a:pt x="60050" y="14330"/>
                      <a:pt x="49131" y="6141"/>
                    </a:cubicBezTo>
                    <a:cubicBezTo>
                      <a:pt x="38213" y="-2047"/>
                      <a:pt x="19107" y="-2047"/>
                      <a:pt x="8189" y="6141"/>
                    </a:cubicBezTo>
                    <a:close/>
                  </a:path>
                </a:pathLst>
              </a:custGeom>
              <a:solidFill>
                <a:srgbClr val="AF4B1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2" name="Полилиния: фигура 91">
                <a:extLst>
                  <a:ext uri="{FF2B5EF4-FFF2-40B4-BE49-F238E27FC236}">
                    <a16:creationId xmlns:a16="http://schemas.microsoft.com/office/drawing/2014/main" id="{02C55230-32D4-4338-8FC0-EB20DE233FA8}"/>
                  </a:ext>
                </a:extLst>
              </p:cNvPr>
              <p:cNvSpPr/>
              <p:nvPr/>
            </p:nvSpPr>
            <p:spPr>
              <a:xfrm>
                <a:off x="6965551" y="4397079"/>
                <a:ext cx="27295" cy="37004"/>
              </a:xfrm>
              <a:custGeom>
                <a:avLst/>
                <a:gdLst>
                  <a:gd name="connsiteX0" fmla="*/ 27295 w 27295"/>
                  <a:gd name="connsiteY0" fmla="*/ 5901 h 37004"/>
                  <a:gd name="connsiteX1" fmla="*/ 27295 w 27295"/>
                  <a:gd name="connsiteY1" fmla="*/ 35926 h 37004"/>
                  <a:gd name="connsiteX2" fmla="*/ 0 w 27295"/>
                  <a:gd name="connsiteY2" fmla="*/ 27737 h 37004"/>
                  <a:gd name="connsiteX3" fmla="*/ 0 w 27295"/>
                  <a:gd name="connsiteY3" fmla="*/ 442 h 37004"/>
                  <a:gd name="connsiteX4" fmla="*/ 27295 w 27295"/>
                  <a:gd name="connsiteY4" fmla="*/ 5901 h 37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5" h="37004">
                    <a:moveTo>
                      <a:pt x="27295" y="5901"/>
                    </a:moveTo>
                    <a:lnTo>
                      <a:pt x="27295" y="35926"/>
                    </a:lnTo>
                    <a:cubicBezTo>
                      <a:pt x="27295" y="35926"/>
                      <a:pt x="10918" y="41385"/>
                      <a:pt x="0" y="27737"/>
                    </a:cubicBezTo>
                    <a:lnTo>
                      <a:pt x="0" y="442"/>
                    </a:lnTo>
                    <a:cubicBezTo>
                      <a:pt x="0" y="-2288"/>
                      <a:pt x="13648" y="8630"/>
                      <a:pt x="27295" y="5901"/>
                    </a:cubicBezTo>
                    <a:close/>
                  </a:path>
                </a:pathLst>
              </a:custGeom>
              <a:solidFill>
                <a:srgbClr val="AF4B1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52F6D769-D964-4275-8E44-221ECC749234}"/>
                </a:ext>
              </a:extLst>
            </p:cNvPr>
            <p:cNvSpPr/>
            <p:nvPr/>
          </p:nvSpPr>
          <p:spPr>
            <a:xfrm>
              <a:off x="6501532" y="3843427"/>
              <a:ext cx="1031760" cy="999006"/>
            </a:xfrm>
            <a:custGeom>
              <a:avLst/>
              <a:gdLst>
                <a:gd name="connsiteX0" fmla="*/ 439454 w 1031760"/>
                <a:gd name="connsiteY0" fmla="*/ 507692 h 999006"/>
                <a:gd name="connsiteX1" fmla="*/ 554094 w 1031760"/>
                <a:gd name="connsiteY1" fmla="*/ 676922 h 999006"/>
                <a:gd name="connsiteX2" fmla="*/ 551364 w 1031760"/>
                <a:gd name="connsiteY2" fmla="*/ 709677 h 999006"/>
                <a:gd name="connsiteX3" fmla="*/ 1029031 w 1031760"/>
                <a:gd name="connsiteY3" fmla="*/ 999006 h 999006"/>
                <a:gd name="connsiteX4" fmla="*/ 1031760 w 1031760"/>
                <a:gd name="connsiteY4" fmla="*/ 600496 h 999006"/>
                <a:gd name="connsiteX5" fmla="*/ 0 w 1031760"/>
                <a:gd name="connsiteY5" fmla="*/ 0 h 999006"/>
                <a:gd name="connsiteX6" fmla="*/ 0 w 1031760"/>
                <a:gd name="connsiteY6" fmla="*/ 382134 h 999006"/>
                <a:gd name="connsiteX7" fmla="*/ 343920 w 1031760"/>
                <a:gd name="connsiteY7" fmla="*/ 589577 h 999006"/>
                <a:gd name="connsiteX8" fmla="*/ 439454 w 1031760"/>
                <a:gd name="connsiteY8" fmla="*/ 507692 h 99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760" h="999006">
                  <a:moveTo>
                    <a:pt x="439454" y="507692"/>
                  </a:moveTo>
                  <a:cubicBezTo>
                    <a:pt x="502233" y="507692"/>
                    <a:pt x="554094" y="584118"/>
                    <a:pt x="554094" y="676922"/>
                  </a:cubicBezTo>
                  <a:cubicBezTo>
                    <a:pt x="554094" y="687840"/>
                    <a:pt x="554094" y="698758"/>
                    <a:pt x="551364" y="709677"/>
                  </a:cubicBezTo>
                  <a:lnTo>
                    <a:pt x="1029031" y="999006"/>
                  </a:lnTo>
                  <a:lnTo>
                    <a:pt x="1031760" y="600496"/>
                  </a:lnTo>
                  <a:lnTo>
                    <a:pt x="0" y="0"/>
                  </a:lnTo>
                  <a:lnTo>
                    <a:pt x="0" y="382134"/>
                  </a:lnTo>
                  <a:lnTo>
                    <a:pt x="343920" y="589577"/>
                  </a:lnTo>
                  <a:cubicBezTo>
                    <a:pt x="363027" y="543176"/>
                    <a:pt x="398511" y="507692"/>
                    <a:pt x="439454" y="507692"/>
                  </a:cubicBezTo>
                  <a:close/>
                </a:path>
              </a:pathLst>
            </a:custGeom>
            <a:solidFill>
              <a:srgbClr val="C5EFEE">
                <a:alpha val="30000"/>
              </a:srgbClr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4822E68A-E794-41D7-8748-D007A2309FAA}"/>
                </a:ext>
              </a:extLst>
            </p:cNvPr>
            <p:cNvSpPr/>
            <p:nvPr/>
          </p:nvSpPr>
          <p:spPr>
            <a:xfrm>
              <a:off x="6501532" y="3840698"/>
              <a:ext cx="1031760" cy="605954"/>
            </a:xfrm>
            <a:custGeom>
              <a:avLst/>
              <a:gdLst>
                <a:gd name="connsiteX0" fmla="*/ 0 w 1031760"/>
                <a:gd name="connsiteY0" fmla="*/ 5459 h 605954"/>
                <a:gd name="connsiteX1" fmla="*/ 1031760 w 1031760"/>
                <a:gd name="connsiteY1" fmla="*/ 605955 h 605954"/>
                <a:gd name="connsiteX2" fmla="*/ 1029031 w 1031760"/>
                <a:gd name="connsiteY2" fmla="*/ 592307 h 605954"/>
                <a:gd name="connsiteX3" fmla="*/ 10918 w 1031760"/>
                <a:gd name="connsiteY3" fmla="*/ 0 h 60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1760" h="605954">
                  <a:moveTo>
                    <a:pt x="0" y="5459"/>
                  </a:moveTo>
                  <a:lnTo>
                    <a:pt x="1031760" y="605955"/>
                  </a:lnTo>
                  <a:lnTo>
                    <a:pt x="1029031" y="592307"/>
                  </a:lnTo>
                  <a:lnTo>
                    <a:pt x="10918" y="0"/>
                  </a:lnTo>
                  <a:close/>
                </a:path>
              </a:pathLst>
            </a:custGeom>
            <a:solidFill>
              <a:srgbClr val="6A9B97">
                <a:alpha val="40000"/>
              </a:srgbClr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FDF312BD-0D14-428B-8A9D-0DC959910353}"/>
                </a:ext>
              </a:extLst>
            </p:cNvPr>
            <p:cNvSpPr/>
            <p:nvPr/>
          </p:nvSpPr>
          <p:spPr>
            <a:xfrm>
              <a:off x="6845452" y="4349778"/>
              <a:ext cx="141935" cy="85956"/>
            </a:xfrm>
            <a:custGeom>
              <a:avLst/>
              <a:gdLst>
                <a:gd name="connsiteX0" fmla="*/ 0 w 141935"/>
                <a:gd name="connsiteY0" fmla="*/ 83227 h 85956"/>
                <a:gd name="connsiteX1" fmla="*/ 141935 w 141935"/>
                <a:gd name="connsiteY1" fmla="*/ 14989 h 85956"/>
                <a:gd name="connsiteX2" fmla="*/ 5459 w 141935"/>
                <a:gd name="connsiteY2" fmla="*/ 85956 h 85956"/>
                <a:gd name="connsiteX3" fmla="*/ 0 w 141935"/>
                <a:gd name="connsiteY3" fmla="*/ 83227 h 8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935" h="85956">
                  <a:moveTo>
                    <a:pt x="0" y="83227"/>
                  </a:moveTo>
                  <a:cubicBezTo>
                    <a:pt x="0" y="83227"/>
                    <a:pt x="51861" y="-42331"/>
                    <a:pt x="141935" y="14989"/>
                  </a:cubicBezTo>
                  <a:cubicBezTo>
                    <a:pt x="141935" y="14989"/>
                    <a:pt x="54590" y="-31413"/>
                    <a:pt x="5459" y="85956"/>
                  </a:cubicBezTo>
                  <a:lnTo>
                    <a:pt x="0" y="83227"/>
                  </a:lnTo>
                  <a:close/>
                </a:path>
              </a:pathLst>
            </a:custGeom>
            <a:solidFill>
              <a:srgbClr val="6A9B97">
                <a:alpha val="30000"/>
              </a:srgbClr>
            </a:solidFill>
            <a:ln w="27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7" name="Рисунок 6">
              <a:extLst>
                <a:ext uri="{FF2B5EF4-FFF2-40B4-BE49-F238E27FC236}">
                  <a16:creationId xmlns:a16="http://schemas.microsoft.com/office/drawing/2014/main" id="{870B588D-7DFD-4916-9D36-1CFAFD9B9B8A}"/>
                </a:ext>
              </a:extLst>
            </p:cNvPr>
            <p:cNvGrpSpPr/>
            <p:nvPr/>
          </p:nvGrpSpPr>
          <p:grpSpPr>
            <a:xfrm>
              <a:off x="6539746" y="4122987"/>
              <a:ext cx="447641" cy="1211812"/>
              <a:chOff x="6539746" y="4122987"/>
              <a:chExt cx="447641" cy="1211812"/>
            </a:xfrm>
          </p:grpSpPr>
          <p:sp>
            <p:nvSpPr>
              <p:cNvPr id="58" name="Полилиния: фигура 57">
                <a:extLst>
                  <a:ext uri="{FF2B5EF4-FFF2-40B4-BE49-F238E27FC236}">
                    <a16:creationId xmlns:a16="http://schemas.microsoft.com/office/drawing/2014/main" id="{D0B92167-8680-49DA-84E0-D121F2956E8D}"/>
                  </a:ext>
                </a:extLst>
              </p:cNvPr>
              <p:cNvSpPr/>
              <p:nvPr/>
            </p:nvSpPr>
            <p:spPr>
              <a:xfrm>
                <a:off x="6681756" y="4463030"/>
                <a:ext cx="115338" cy="251116"/>
              </a:xfrm>
              <a:custGeom>
                <a:avLst/>
                <a:gdLst>
                  <a:gd name="connsiteX0" fmla="*/ 8113 w 115338"/>
                  <a:gd name="connsiteY0" fmla="*/ 0 h 251116"/>
                  <a:gd name="connsiteX1" fmla="*/ 79081 w 115338"/>
                  <a:gd name="connsiteY1" fmla="*/ 251116 h 251116"/>
                  <a:gd name="connsiteX2" fmla="*/ 8113 w 115338"/>
                  <a:gd name="connsiteY2" fmla="*/ 0 h 25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338" h="251116">
                    <a:moveTo>
                      <a:pt x="8113" y="0"/>
                    </a:moveTo>
                    <a:cubicBezTo>
                      <a:pt x="8113" y="0"/>
                      <a:pt x="190991" y="139206"/>
                      <a:pt x="79081" y="251116"/>
                    </a:cubicBezTo>
                    <a:cubicBezTo>
                      <a:pt x="79081" y="251116"/>
                      <a:pt x="-30100" y="117370"/>
                      <a:pt x="8113" y="0"/>
                    </a:cubicBezTo>
                    <a:close/>
                  </a:path>
                </a:pathLst>
              </a:custGeom>
              <a:solidFill>
                <a:srgbClr val="D9505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9" name="Полилиния: фигура 58">
                <a:extLst>
                  <a:ext uri="{FF2B5EF4-FFF2-40B4-BE49-F238E27FC236}">
                    <a16:creationId xmlns:a16="http://schemas.microsoft.com/office/drawing/2014/main" id="{19A41126-BB95-4225-A6AE-F8AF9EFBD2D2}"/>
                  </a:ext>
                </a:extLst>
              </p:cNvPr>
              <p:cNvSpPr/>
              <p:nvPr/>
            </p:nvSpPr>
            <p:spPr>
              <a:xfrm>
                <a:off x="6669453" y="5242582"/>
                <a:ext cx="156955" cy="92217"/>
              </a:xfrm>
              <a:custGeom>
                <a:avLst/>
                <a:gdLst>
                  <a:gd name="connsiteX0" fmla="*/ 1310 w 156955"/>
                  <a:gd name="connsiteY0" fmla="*/ 28387 h 92217"/>
                  <a:gd name="connsiteX1" fmla="*/ 17687 w 156955"/>
                  <a:gd name="connsiteY1" fmla="*/ 88437 h 92217"/>
                  <a:gd name="connsiteX2" fmla="*/ 72278 w 156955"/>
                  <a:gd name="connsiteY2" fmla="*/ 77518 h 92217"/>
                  <a:gd name="connsiteX3" fmla="*/ 156893 w 156955"/>
                  <a:gd name="connsiteY3" fmla="*/ 17469 h 92217"/>
                  <a:gd name="connsiteX4" fmla="*/ 105032 w 156955"/>
                  <a:gd name="connsiteY4" fmla="*/ 3821 h 92217"/>
                  <a:gd name="connsiteX5" fmla="*/ 55901 w 156955"/>
                  <a:gd name="connsiteY5" fmla="*/ 6551 h 92217"/>
                  <a:gd name="connsiteX6" fmla="*/ 1310 w 156955"/>
                  <a:gd name="connsiteY6" fmla="*/ 28387 h 9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955" h="92217">
                    <a:moveTo>
                      <a:pt x="1310" y="28387"/>
                    </a:moveTo>
                    <a:cubicBezTo>
                      <a:pt x="1310" y="28387"/>
                      <a:pt x="-6878" y="77518"/>
                      <a:pt x="17687" y="88437"/>
                    </a:cubicBezTo>
                    <a:cubicBezTo>
                      <a:pt x="17687" y="88437"/>
                      <a:pt x="39524" y="102084"/>
                      <a:pt x="72278" y="77518"/>
                    </a:cubicBezTo>
                    <a:cubicBezTo>
                      <a:pt x="72278" y="77518"/>
                      <a:pt x="159623" y="58412"/>
                      <a:pt x="156893" y="17469"/>
                    </a:cubicBezTo>
                    <a:cubicBezTo>
                      <a:pt x="156893" y="17469"/>
                      <a:pt x="159623" y="-9826"/>
                      <a:pt x="105032" y="3821"/>
                    </a:cubicBezTo>
                    <a:lnTo>
                      <a:pt x="55901" y="6551"/>
                    </a:lnTo>
                    <a:lnTo>
                      <a:pt x="1310" y="28387"/>
                    </a:lnTo>
                    <a:close/>
                  </a:path>
                </a:pathLst>
              </a:custGeom>
              <a:solidFill>
                <a:srgbClr val="06446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0" name="Полилиния: фигура 59">
                <a:extLst>
                  <a:ext uri="{FF2B5EF4-FFF2-40B4-BE49-F238E27FC236}">
                    <a16:creationId xmlns:a16="http://schemas.microsoft.com/office/drawing/2014/main" id="{6BAAC547-4211-4BE7-AD85-9CC459EF7F48}"/>
                  </a:ext>
                </a:extLst>
              </p:cNvPr>
              <p:cNvSpPr/>
              <p:nvPr/>
            </p:nvSpPr>
            <p:spPr>
              <a:xfrm>
                <a:off x="6670763" y="5251862"/>
                <a:ext cx="155582" cy="81574"/>
              </a:xfrm>
              <a:custGeom>
                <a:avLst/>
                <a:gdLst>
                  <a:gd name="connsiteX0" fmla="*/ 70968 w 155582"/>
                  <a:gd name="connsiteY0" fmla="*/ 65509 h 81574"/>
                  <a:gd name="connsiteX1" fmla="*/ 19107 w 155582"/>
                  <a:gd name="connsiteY1" fmla="*/ 79156 h 81574"/>
                  <a:gd name="connsiteX2" fmla="*/ 0 w 155582"/>
                  <a:gd name="connsiteY2" fmla="*/ 54591 h 81574"/>
                  <a:gd name="connsiteX3" fmla="*/ 73697 w 155582"/>
                  <a:gd name="connsiteY3" fmla="*/ 54591 h 81574"/>
                  <a:gd name="connsiteX4" fmla="*/ 155583 w 155582"/>
                  <a:gd name="connsiteY4" fmla="*/ 0 h 81574"/>
                  <a:gd name="connsiteX5" fmla="*/ 155583 w 155582"/>
                  <a:gd name="connsiteY5" fmla="*/ 2729 h 81574"/>
                  <a:gd name="connsiteX6" fmla="*/ 70968 w 155582"/>
                  <a:gd name="connsiteY6" fmla="*/ 65509 h 8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582" h="81574">
                    <a:moveTo>
                      <a:pt x="70968" y="65509"/>
                    </a:moveTo>
                    <a:cubicBezTo>
                      <a:pt x="38213" y="90074"/>
                      <a:pt x="19107" y="79156"/>
                      <a:pt x="19107" y="79156"/>
                    </a:cubicBezTo>
                    <a:cubicBezTo>
                      <a:pt x="2730" y="76427"/>
                      <a:pt x="2730" y="65509"/>
                      <a:pt x="0" y="54591"/>
                    </a:cubicBezTo>
                    <a:cubicBezTo>
                      <a:pt x="38213" y="79156"/>
                      <a:pt x="73697" y="54591"/>
                      <a:pt x="73697" y="54591"/>
                    </a:cubicBezTo>
                    <a:cubicBezTo>
                      <a:pt x="122829" y="38213"/>
                      <a:pt x="147394" y="27295"/>
                      <a:pt x="155583" y="0"/>
                    </a:cubicBezTo>
                    <a:cubicBezTo>
                      <a:pt x="155583" y="2729"/>
                      <a:pt x="155583" y="2729"/>
                      <a:pt x="155583" y="2729"/>
                    </a:cubicBezTo>
                    <a:cubicBezTo>
                      <a:pt x="155583" y="46402"/>
                      <a:pt x="70968" y="65509"/>
                      <a:pt x="70968" y="65509"/>
                    </a:cubicBezTo>
                    <a:close/>
                  </a:path>
                </a:pathLst>
              </a:custGeom>
              <a:solidFill>
                <a:srgbClr val="A9E2E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1" name="Полилиния: фигура 60">
                <a:extLst>
                  <a:ext uri="{FF2B5EF4-FFF2-40B4-BE49-F238E27FC236}">
                    <a16:creationId xmlns:a16="http://schemas.microsoft.com/office/drawing/2014/main" id="{46230191-2481-4324-92E6-5D9DAA4AE5DF}"/>
                  </a:ext>
                </a:extLst>
              </p:cNvPr>
              <p:cNvSpPr/>
              <p:nvPr/>
            </p:nvSpPr>
            <p:spPr>
              <a:xfrm>
                <a:off x="6686837" y="5238044"/>
                <a:ext cx="136779" cy="64454"/>
              </a:xfrm>
              <a:custGeom>
                <a:avLst/>
                <a:gdLst>
                  <a:gd name="connsiteX0" fmla="*/ 87648 w 136779"/>
                  <a:gd name="connsiteY0" fmla="*/ 2900 h 64454"/>
                  <a:gd name="connsiteX1" fmla="*/ 38517 w 136779"/>
                  <a:gd name="connsiteY1" fmla="*/ 11089 h 64454"/>
                  <a:gd name="connsiteX2" fmla="*/ 303 w 136779"/>
                  <a:gd name="connsiteY2" fmla="*/ 24736 h 64454"/>
                  <a:gd name="connsiteX3" fmla="*/ 8492 w 136779"/>
                  <a:gd name="connsiteY3" fmla="*/ 60220 h 64454"/>
                  <a:gd name="connsiteX4" fmla="*/ 112214 w 136779"/>
                  <a:gd name="connsiteY4" fmla="*/ 30195 h 64454"/>
                  <a:gd name="connsiteX5" fmla="*/ 136780 w 136779"/>
                  <a:gd name="connsiteY5" fmla="*/ 13818 h 64454"/>
                  <a:gd name="connsiteX6" fmla="*/ 87648 w 136779"/>
                  <a:gd name="connsiteY6" fmla="*/ 2900 h 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779" h="64454">
                    <a:moveTo>
                      <a:pt x="87648" y="2900"/>
                    </a:moveTo>
                    <a:lnTo>
                      <a:pt x="38517" y="11089"/>
                    </a:lnTo>
                    <a:lnTo>
                      <a:pt x="303" y="24736"/>
                    </a:lnTo>
                    <a:cubicBezTo>
                      <a:pt x="303" y="35654"/>
                      <a:pt x="-2426" y="54761"/>
                      <a:pt x="8492" y="60220"/>
                    </a:cubicBezTo>
                    <a:cubicBezTo>
                      <a:pt x="35787" y="73868"/>
                      <a:pt x="57623" y="52032"/>
                      <a:pt x="112214" y="30195"/>
                    </a:cubicBezTo>
                    <a:cubicBezTo>
                      <a:pt x="125861" y="24736"/>
                      <a:pt x="134050" y="19277"/>
                      <a:pt x="136780" y="13818"/>
                    </a:cubicBezTo>
                    <a:cubicBezTo>
                      <a:pt x="134050" y="5630"/>
                      <a:pt x="125861" y="-5288"/>
                      <a:pt x="87648" y="2900"/>
                    </a:cubicBezTo>
                    <a:close/>
                  </a:path>
                </a:pathLst>
              </a:custGeom>
              <a:solidFill>
                <a:srgbClr val="09547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2" name="Полилиния: фигура 61">
                <a:extLst>
                  <a:ext uri="{FF2B5EF4-FFF2-40B4-BE49-F238E27FC236}">
                    <a16:creationId xmlns:a16="http://schemas.microsoft.com/office/drawing/2014/main" id="{D868AEC8-6B66-4062-AF88-E964A209D0FA}"/>
                  </a:ext>
                </a:extLst>
              </p:cNvPr>
              <p:cNvSpPr/>
              <p:nvPr/>
            </p:nvSpPr>
            <p:spPr>
              <a:xfrm>
                <a:off x="6560272" y="5187991"/>
                <a:ext cx="156955" cy="92217"/>
              </a:xfrm>
              <a:custGeom>
                <a:avLst/>
                <a:gdLst>
                  <a:gd name="connsiteX0" fmla="*/ 1310 w 156955"/>
                  <a:gd name="connsiteY0" fmla="*/ 28387 h 92217"/>
                  <a:gd name="connsiteX1" fmla="*/ 17687 w 156955"/>
                  <a:gd name="connsiteY1" fmla="*/ 88437 h 92217"/>
                  <a:gd name="connsiteX2" fmla="*/ 72278 w 156955"/>
                  <a:gd name="connsiteY2" fmla="*/ 77518 h 92217"/>
                  <a:gd name="connsiteX3" fmla="*/ 156893 w 156955"/>
                  <a:gd name="connsiteY3" fmla="*/ 17469 h 92217"/>
                  <a:gd name="connsiteX4" fmla="*/ 105032 w 156955"/>
                  <a:gd name="connsiteY4" fmla="*/ 3821 h 92217"/>
                  <a:gd name="connsiteX5" fmla="*/ 58630 w 156955"/>
                  <a:gd name="connsiteY5" fmla="*/ 6551 h 92217"/>
                  <a:gd name="connsiteX6" fmla="*/ 1310 w 156955"/>
                  <a:gd name="connsiteY6" fmla="*/ 28387 h 9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955" h="92217">
                    <a:moveTo>
                      <a:pt x="1310" y="28387"/>
                    </a:moveTo>
                    <a:cubicBezTo>
                      <a:pt x="1310" y="28387"/>
                      <a:pt x="-6878" y="77518"/>
                      <a:pt x="17687" y="88437"/>
                    </a:cubicBezTo>
                    <a:cubicBezTo>
                      <a:pt x="17687" y="88437"/>
                      <a:pt x="39524" y="102084"/>
                      <a:pt x="72278" y="77518"/>
                    </a:cubicBezTo>
                    <a:cubicBezTo>
                      <a:pt x="72278" y="77518"/>
                      <a:pt x="159623" y="58412"/>
                      <a:pt x="156893" y="17469"/>
                    </a:cubicBezTo>
                    <a:cubicBezTo>
                      <a:pt x="156893" y="17469"/>
                      <a:pt x="159623" y="-9826"/>
                      <a:pt x="105032" y="3821"/>
                    </a:cubicBezTo>
                    <a:lnTo>
                      <a:pt x="58630" y="6551"/>
                    </a:lnTo>
                    <a:lnTo>
                      <a:pt x="1310" y="28387"/>
                    </a:lnTo>
                    <a:close/>
                  </a:path>
                </a:pathLst>
              </a:custGeom>
              <a:solidFill>
                <a:srgbClr val="064461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3" name="Полилиния: фигура 62">
                <a:extLst>
                  <a:ext uri="{FF2B5EF4-FFF2-40B4-BE49-F238E27FC236}">
                    <a16:creationId xmlns:a16="http://schemas.microsoft.com/office/drawing/2014/main" id="{60F5E791-B613-4F86-BB0D-1AB8732016A1}"/>
                  </a:ext>
                </a:extLst>
              </p:cNvPr>
              <p:cNvSpPr/>
              <p:nvPr/>
            </p:nvSpPr>
            <p:spPr>
              <a:xfrm>
                <a:off x="6564311" y="5197272"/>
                <a:ext cx="155582" cy="81574"/>
              </a:xfrm>
              <a:custGeom>
                <a:avLst/>
                <a:gdLst>
                  <a:gd name="connsiteX0" fmla="*/ 70968 w 155582"/>
                  <a:gd name="connsiteY0" fmla="*/ 65509 h 81574"/>
                  <a:gd name="connsiteX1" fmla="*/ 19107 w 155582"/>
                  <a:gd name="connsiteY1" fmla="*/ 79156 h 81574"/>
                  <a:gd name="connsiteX2" fmla="*/ 0 w 155582"/>
                  <a:gd name="connsiteY2" fmla="*/ 54591 h 81574"/>
                  <a:gd name="connsiteX3" fmla="*/ 73697 w 155582"/>
                  <a:gd name="connsiteY3" fmla="*/ 54591 h 81574"/>
                  <a:gd name="connsiteX4" fmla="*/ 155583 w 155582"/>
                  <a:gd name="connsiteY4" fmla="*/ 0 h 81574"/>
                  <a:gd name="connsiteX5" fmla="*/ 155583 w 155582"/>
                  <a:gd name="connsiteY5" fmla="*/ 2729 h 81574"/>
                  <a:gd name="connsiteX6" fmla="*/ 70968 w 155582"/>
                  <a:gd name="connsiteY6" fmla="*/ 65509 h 8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582" h="81574">
                    <a:moveTo>
                      <a:pt x="70968" y="65509"/>
                    </a:moveTo>
                    <a:cubicBezTo>
                      <a:pt x="38213" y="90074"/>
                      <a:pt x="19107" y="79156"/>
                      <a:pt x="19107" y="79156"/>
                    </a:cubicBezTo>
                    <a:cubicBezTo>
                      <a:pt x="2730" y="76427"/>
                      <a:pt x="2730" y="65509"/>
                      <a:pt x="0" y="54591"/>
                    </a:cubicBezTo>
                    <a:cubicBezTo>
                      <a:pt x="38213" y="79156"/>
                      <a:pt x="73697" y="54591"/>
                      <a:pt x="73697" y="54591"/>
                    </a:cubicBezTo>
                    <a:cubicBezTo>
                      <a:pt x="122829" y="38213"/>
                      <a:pt x="147394" y="27295"/>
                      <a:pt x="155583" y="0"/>
                    </a:cubicBezTo>
                    <a:cubicBezTo>
                      <a:pt x="155583" y="2729"/>
                      <a:pt x="155583" y="2729"/>
                      <a:pt x="155583" y="2729"/>
                    </a:cubicBezTo>
                    <a:cubicBezTo>
                      <a:pt x="155583" y="46402"/>
                      <a:pt x="70968" y="65509"/>
                      <a:pt x="70968" y="65509"/>
                    </a:cubicBezTo>
                    <a:close/>
                  </a:path>
                </a:pathLst>
              </a:custGeom>
              <a:solidFill>
                <a:srgbClr val="A9E2E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4" name="Полилиния: фигура 63">
                <a:extLst>
                  <a:ext uri="{FF2B5EF4-FFF2-40B4-BE49-F238E27FC236}">
                    <a16:creationId xmlns:a16="http://schemas.microsoft.com/office/drawing/2014/main" id="{13F9CC9C-8A2E-44B4-BF59-C981F4F8CEC2}"/>
                  </a:ext>
                </a:extLst>
              </p:cNvPr>
              <p:cNvSpPr/>
              <p:nvPr/>
            </p:nvSpPr>
            <p:spPr>
              <a:xfrm>
                <a:off x="6580385" y="5184489"/>
                <a:ext cx="136779" cy="63419"/>
              </a:xfrm>
              <a:custGeom>
                <a:avLst/>
                <a:gdLst>
                  <a:gd name="connsiteX0" fmla="*/ 84919 w 136779"/>
                  <a:gd name="connsiteY0" fmla="*/ 4594 h 63419"/>
                  <a:gd name="connsiteX1" fmla="*/ 38517 w 136779"/>
                  <a:gd name="connsiteY1" fmla="*/ 10053 h 63419"/>
                  <a:gd name="connsiteX2" fmla="*/ 303 w 136779"/>
                  <a:gd name="connsiteY2" fmla="*/ 23700 h 63419"/>
                  <a:gd name="connsiteX3" fmla="*/ 8492 w 136779"/>
                  <a:gd name="connsiteY3" fmla="*/ 59184 h 63419"/>
                  <a:gd name="connsiteX4" fmla="*/ 112214 w 136779"/>
                  <a:gd name="connsiteY4" fmla="*/ 29159 h 63419"/>
                  <a:gd name="connsiteX5" fmla="*/ 136780 w 136779"/>
                  <a:gd name="connsiteY5" fmla="*/ 12782 h 63419"/>
                  <a:gd name="connsiteX6" fmla="*/ 84919 w 136779"/>
                  <a:gd name="connsiteY6" fmla="*/ 4594 h 63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779" h="63419">
                    <a:moveTo>
                      <a:pt x="84919" y="4594"/>
                    </a:moveTo>
                    <a:lnTo>
                      <a:pt x="38517" y="10053"/>
                    </a:lnTo>
                    <a:lnTo>
                      <a:pt x="303" y="23700"/>
                    </a:lnTo>
                    <a:cubicBezTo>
                      <a:pt x="303" y="34619"/>
                      <a:pt x="-2426" y="53725"/>
                      <a:pt x="8492" y="59184"/>
                    </a:cubicBezTo>
                    <a:cubicBezTo>
                      <a:pt x="35787" y="72832"/>
                      <a:pt x="57623" y="50996"/>
                      <a:pt x="112214" y="29159"/>
                    </a:cubicBezTo>
                    <a:cubicBezTo>
                      <a:pt x="125861" y="23700"/>
                      <a:pt x="134050" y="18241"/>
                      <a:pt x="136780" y="12782"/>
                    </a:cubicBezTo>
                    <a:cubicBezTo>
                      <a:pt x="134050" y="4594"/>
                      <a:pt x="123132" y="-6324"/>
                      <a:pt x="84919" y="4594"/>
                    </a:cubicBezTo>
                    <a:close/>
                  </a:path>
                </a:pathLst>
              </a:custGeom>
              <a:solidFill>
                <a:srgbClr val="09547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5" name="Полилиния: фигура 64">
                <a:extLst>
                  <a:ext uri="{FF2B5EF4-FFF2-40B4-BE49-F238E27FC236}">
                    <a16:creationId xmlns:a16="http://schemas.microsoft.com/office/drawing/2014/main" id="{7EA6ADD5-99EE-438F-81F1-7CF88A32E214}"/>
                  </a:ext>
                </a:extLst>
              </p:cNvPr>
              <p:cNvSpPr/>
              <p:nvPr/>
            </p:nvSpPr>
            <p:spPr>
              <a:xfrm>
                <a:off x="6552844" y="4580399"/>
                <a:ext cx="133986" cy="654879"/>
              </a:xfrm>
              <a:custGeom>
                <a:avLst/>
                <a:gdLst>
                  <a:gd name="connsiteX0" fmla="*/ 8738 w 133986"/>
                  <a:gd name="connsiteY0" fmla="*/ 638709 h 654879"/>
                  <a:gd name="connsiteX1" fmla="*/ 549 w 133986"/>
                  <a:gd name="connsiteY1" fmla="*/ 414888 h 654879"/>
                  <a:gd name="connsiteX2" fmla="*/ 22386 w 133986"/>
                  <a:gd name="connsiteY2" fmla="*/ 305707 h 654879"/>
                  <a:gd name="connsiteX3" fmla="*/ 11467 w 133986"/>
                  <a:gd name="connsiteY3" fmla="*/ 193796 h 654879"/>
                  <a:gd name="connsiteX4" fmla="*/ 46951 w 133986"/>
                  <a:gd name="connsiteY4" fmla="*/ 5459 h 654879"/>
                  <a:gd name="connsiteX5" fmla="*/ 107001 w 133986"/>
                  <a:gd name="connsiteY5" fmla="*/ 0 h 654879"/>
                  <a:gd name="connsiteX6" fmla="*/ 131567 w 133986"/>
                  <a:gd name="connsiteY6" fmla="*/ 90074 h 654879"/>
                  <a:gd name="connsiteX7" fmla="*/ 112460 w 133986"/>
                  <a:gd name="connsiteY7" fmla="*/ 292059 h 654879"/>
                  <a:gd name="connsiteX8" fmla="*/ 101542 w 133986"/>
                  <a:gd name="connsiteY8" fmla="*/ 324814 h 654879"/>
                  <a:gd name="connsiteX9" fmla="*/ 90624 w 133986"/>
                  <a:gd name="connsiteY9" fmla="*/ 373945 h 654879"/>
                  <a:gd name="connsiteX10" fmla="*/ 79706 w 133986"/>
                  <a:gd name="connsiteY10" fmla="*/ 439453 h 654879"/>
                  <a:gd name="connsiteX11" fmla="*/ 74247 w 133986"/>
                  <a:gd name="connsiteY11" fmla="*/ 635979 h 654879"/>
                  <a:gd name="connsiteX12" fmla="*/ 8738 w 133986"/>
                  <a:gd name="connsiteY12" fmla="*/ 638709 h 65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986" h="654879">
                    <a:moveTo>
                      <a:pt x="8738" y="638709"/>
                    </a:moveTo>
                    <a:cubicBezTo>
                      <a:pt x="6008" y="605954"/>
                      <a:pt x="-2180" y="442183"/>
                      <a:pt x="549" y="414888"/>
                    </a:cubicBezTo>
                    <a:cubicBezTo>
                      <a:pt x="3279" y="382134"/>
                      <a:pt x="16926" y="333002"/>
                      <a:pt x="22386" y="305707"/>
                    </a:cubicBezTo>
                    <a:cubicBezTo>
                      <a:pt x="27845" y="275682"/>
                      <a:pt x="19656" y="240198"/>
                      <a:pt x="11467" y="193796"/>
                    </a:cubicBezTo>
                    <a:cubicBezTo>
                      <a:pt x="-13098" y="161042"/>
                      <a:pt x="8738" y="40943"/>
                      <a:pt x="46951" y="5459"/>
                    </a:cubicBezTo>
                    <a:lnTo>
                      <a:pt x="107001" y="0"/>
                    </a:lnTo>
                    <a:cubicBezTo>
                      <a:pt x="123378" y="35484"/>
                      <a:pt x="128837" y="49131"/>
                      <a:pt x="131567" y="90074"/>
                    </a:cubicBezTo>
                    <a:cubicBezTo>
                      <a:pt x="137026" y="150124"/>
                      <a:pt x="134296" y="221091"/>
                      <a:pt x="112460" y="292059"/>
                    </a:cubicBezTo>
                    <a:cubicBezTo>
                      <a:pt x="109730" y="300248"/>
                      <a:pt x="104271" y="313895"/>
                      <a:pt x="101542" y="324814"/>
                    </a:cubicBezTo>
                    <a:cubicBezTo>
                      <a:pt x="98812" y="335732"/>
                      <a:pt x="93353" y="354838"/>
                      <a:pt x="90624" y="373945"/>
                    </a:cubicBezTo>
                    <a:cubicBezTo>
                      <a:pt x="87894" y="390322"/>
                      <a:pt x="85165" y="409429"/>
                      <a:pt x="79706" y="439453"/>
                    </a:cubicBezTo>
                    <a:cubicBezTo>
                      <a:pt x="74247" y="466749"/>
                      <a:pt x="74247" y="595037"/>
                      <a:pt x="74247" y="635979"/>
                    </a:cubicBezTo>
                    <a:cubicBezTo>
                      <a:pt x="74247" y="657816"/>
                      <a:pt x="25115" y="663275"/>
                      <a:pt x="8738" y="638709"/>
                    </a:cubicBezTo>
                    <a:close/>
                  </a:path>
                </a:pathLst>
              </a:custGeom>
              <a:solidFill>
                <a:srgbClr val="1B212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6" name="Полилиния: фигура 65">
                <a:extLst>
                  <a:ext uri="{FF2B5EF4-FFF2-40B4-BE49-F238E27FC236}">
                    <a16:creationId xmlns:a16="http://schemas.microsoft.com/office/drawing/2014/main" id="{33D53487-472B-465E-849F-B00CF5ACF7A9}"/>
                  </a:ext>
                </a:extLst>
              </p:cNvPr>
              <p:cNvSpPr/>
              <p:nvPr/>
            </p:nvSpPr>
            <p:spPr>
              <a:xfrm>
                <a:off x="6599081" y="4667744"/>
                <a:ext cx="94345" cy="566737"/>
              </a:xfrm>
              <a:custGeom>
                <a:avLst/>
                <a:gdLst>
                  <a:gd name="connsiteX0" fmla="*/ 33468 w 94345"/>
                  <a:gd name="connsiteY0" fmla="*/ 545905 h 566737"/>
                  <a:gd name="connsiteX1" fmla="*/ 47116 w 94345"/>
                  <a:gd name="connsiteY1" fmla="*/ 297518 h 566737"/>
                  <a:gd name="connsiteX2" fmla="*/ 74411 w 94345"/>
                  <a:gd name="connsiteY2" fmla="*/ 191067 h 566737"/>
                  <a:gd name="connsiteX3" fmla="*/ 90788 w 94345"/>
                  <a:gd name="connsiteY3" fmla="*/ 0 h 566737"/>
                  <a:gd name="connsiteX4" fmla="*/ 44386 w 94345"/>
                  <a:gd name="connsiteY4" fmla="*/ 215632 h 566737"/>
                  <a:gd name="connsiteX5" fmla="*/ 714 w 94345"/>
                  <a:gd name="connsiteY5" fmla="*/ 565012 h 566737"/>
                  <a:gd name="connsiteX6" fmla="*/ 33468 w 94345"/>
                  <a:gd name="connsiteY6" fmla="*/ 545905 h 5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345" h="566737">
                    <a:moveTo>
                      <a:pt x="33468" y="545905"/>
                    </a:moveTo>
                    <a:cubicBezTo>
                      <a:pt x="33468" y="545905"/>
                      <a:pt x="28009" y="382134"/>
                      <a:pt x="47116" y="297518"/>
                    </a:cubicBezTo>
                    <a:cubicBezTo>
                      <a:pt x="47116" y="297518"/>
                      <a:pt x="55304" y="240198"/>
                      <a:pt x="74411" y="191067"/>
                    </a:cubicBezTo>
                    <a:cubicBezTo>
                      <a:pt x="74411" y="191067"/>
                      <a:pt x="104436" y="100992"/>
                      <a:pt x="90788" y="0"/>
                    </a:cubicBezTo>
                    <a:cubicBezTo>
                      <a:pt x="90788" y="0"/>
                      <a:pt x="71682" y="147394"/>
                      <a:pt x="44386" y="215632"/>
                    </a:cubicBezTo>
                    <a:cubicBezTo>
                      <a:pt x="8902" y="297518"/>
                      <a:pt x="714" y="382134"/>
                      <a:pt x="714" y="565012"/>
                    </a:cubicBezTo>
                    <a:cubicBezTo>
                      <a:pt x="-4745" y="567741"/>
                      <a:pt x="22550" y="570471"/>
                      <a:pt x="33468" y="545905"/>
                    </a:cubicBezTo>
                    <a:close/>
                  </a:path>
                </a:pathLst>
              </a:custGeom>
              <a:solidFill>
                <a:srgbClr val="0E1318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7" name="Полилиния: фигура 66">
                <a:extLst>
                  <a:ext uri="{FF2B5EF4-FFF2-40B4-BE49-F238E27FC236}">
                    <a16:creationId xmlns:a16="http://schemas.microsoft.com/office/drawing/2014/main" id="{2A752904-59DF-4033-9B53-52468E2608E7}"/>
                  </a:ext>
                </a:extLst>
              </p:cNvPr>
              <p:cNvSpPr/>
              <p:nvPr/>
            </p:nvSpPr>
            <p:spPr>
              <a:xfrm>
                <a:off x="6550472" y="4618613"/>
                <a:ext cx="61901" cy="616872"/>
              </a:xfrm>
              <a:custGeom>
                <a:avLst/>
                <a:gdLst>
                  <a:gd name="connsiteX0" fmla="*/ 11110 w 61901"/>
                  <a:gd name="connsiteY0" fmla="*/ 600496 h 616872"/>
                  <a:gd name="connsiteX1" fmla="*/ 2921 w 61901"/>
                  <a:gd name="connsiteY1" fmla="*/ 376674 h 616872"/>
                  <a:gd name="connsiteX2" fmla="*/ 24757 w 61901"/>
                  <a:gd name="connsiteY2" fmla="*/ 267493 h 616872"/>
                  <a:gd name="connsiteX3" fmla="*/ 16569 w 61901"/>
                  <a:gd name="connsiteY3" fmla="*/ 163772 h 616872"/>
                  <a:gd name="connsiteX4" fmla="*/ 46593 w 61901"/>
                  <a:gd name="connsiteY4" fmla="*/ 0 h 616872"/>
                  <a:gd name="connsiteX5" fmla="*/ 46593 w 61901"/>
                  <a:gd name="connsiteY5" fmla="*/ 0 h 616872"/>
                  <a:gd name="connsiteX6" fmla="*/ 60241 w 61901"/>
                  <a:gd name="connsiteY6" fmla="*/ 188337 h 616872"/>
                  <a:gd name="connsiteX7" fmla="*/ 22028 w 61901"/>
                  <a:gd name="connsiteY7" fmla="*/ 414888 h 616872"/>
                  <a:gd name="connsiteX8" fmla="*/ 27487 w 61901"/>
                  <a:gd name="connsiteY8" fmla="*/ 616873 h 616872"/>
                  <a:gd name="connsiteX9" fmla="*/ 11110 w 61901"/>
                  <a:gd name="connsiteY9" fmla="*/ 600496 h 616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901" h="616872">
                    <a:moveTo>
                      <a:pt x="11110" y="600496"/>
                    </a:moveTo>
                    <a:cubicBezTo>
                      <a:pt x="8380" y="567741"/>
                      <a:pt x="191" y="403970"/>
                      <a:pt x="2921" y="376674"/>
                    </a:cubicBezTo>
                    <a:cubicBezTo>
                      <a:pt x="5650" y="343920"/>
                      <a:pt x="19298" y="294789"/>
                      <a:pt x="24757" y="267493"/>
                    </a:cubicBezTo>
                    <a:cubicBezTo>
                      <a:pt x="30216" y="237469"/>
                      <a:pt x="22028" y="210173"/>
                      <a:pt x="16569" y="163772"/>
                    </a:cubicBezTo>
                    <a:cubicBezTo>
                      <a:pt x="-21645" y="125558"/>
                      <a:pt x="13839" y="40943"/>
                      <a:pt x="46593" y="0"/>
                    </a:cubicBezTo>
                    <a:lnTo>
                      <a:pt x="46593" y="0"/>
                    </a:lnTo>
                    <a:cubicBezTo>
                      <a:pt x="46593" y="0"/>
                      <a:pt x="52052" y="114640"/>
                      <a:pt x="60241" y="188337"/>
                    </a:cubicBezTo>
                    <a:cubicBezTo>
                      <a:pt x="71159" y="264764"/>
                      <a:pt x="24757" y="382134"/>
                      <a:pt x="22028" y="414888"/>
                    </a:cubicBezTo>
                    <a:cubicBezTo>
                      <a:pt x="19298" y="436724"/>
                      <a:pt x="24757" y="540446"/>
                      <a:pt x="27487" y="616873"/>
                    </a:cubicBezTo>
                    <a:cubicBezTo>
                      <a:pt x="22028" y="611414"/>
                      <a:pt x="16569" y="608684"/>
                      <a:pt x="11110" y="600496"/>
                    </a:cubicBezTo>
                    <a:close/>
                  </a:path>
                </a:pathLst>
              </a:custGeom>
              <a:solidFill>
                <a:srgbClr val="242C33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8" name="Полилиния: фигура 67">
                <a:extLst>
                  <a:ext uri="{FF2B5EF4-FFF2-40B4-BE49-F238E27FC236}">
                    <a16:creationId xmlns:a16="http://schemas.microsoft.com/office/drawing/2014/main" id="{33339277-3F7C-4904-8A0E-7D68537D85CB}"/>
                  </a:ext>
                </a:extLst>
              </p:cNvPr>
              <p:cNvSpPr/>
              <p:nvPr/>
            </p:nvSpPr>
            <p:spPr>
              <a:xfrm>
                <a:off x="6615252" y="4640449"/>
                <a:ext cx="162500" cy="657847"/>
              </a:xfrm>
              <a:custGeom>
                <a:avLst/>
                <a:gdLst>
                  <a:gd name="connsiteX0" fmla="*/ 55511 w 162500"/>
                  <a:gd name="connsiteY0" fmla="*/ 644168 h 657847"/>
                  <a:gd name="connsiteX1" fmla="*/ 39134 w 162500"/>
                  <a:gd name="connsiteY1" fmla="*/ 420347 h 657847"/>
                  <a:gd name="connsiteX2" fmla="*/ 55511 w 162500"/>
                  <a:gd name="connsiteY2" fmla="*/ 311166 h 657847"/>
                  <a:gd name="connsiteX3" fmla="*/ 41863 w 162500"/>
                  <a:gd name="connsiteY3" fmla="*/ 199255 h 657847"/>
                  <a:gd name="connsiteX4" fmla="*/ 36404 w 162500"/>
                  <a:gd name="connsiteY4" fmla="*/ 21836 h 657847"/>
                  <a:gd name="connsiteX5" fmla="*/ 131938 w 162500"/>
                  <a:gd name="connsiteY5" fmla="*/ 0 h 657847"/>
                  <a:gd name="connsiteX6" fmla="*/ 159233 w 162500"/>
                  <a:gd name="connsiteY6" fmla="*/ 90074 h 657847"/>
                  <a:gd name="connsiteX7" fmla="*/ 145585 w 162500"/>
                  <a:gd name="connsiteY7" fmla="*/ 292059 h 657847"/>
                  <a:gd name="connsiteX8" fmla="*/ 137397 w 162500"/>
                  <a:gd name="connsiteY8" fmla="*/ 324813 h 657847"/>
                  <a:gd name="connsiteX9" fmla="*/ 129208 w 162500"/>
                  <a:gd name="connsiteY9" fmla="*/ 373945 h 657847"/>
                  <a:gd name="connsiteX10" fmla="*/ 121020 w 162500"/>
                  <a:gd name="connsiteY10" fmla="*/ 439453 h 657847"/>
                  <a:gd name="connsiteX11" fmla="*/ 123749 w 162500"/>
                  <a:gd name="connsiteY11" fmla="*/ 635979 h 657847"/>
                  <a:gd name="connsiteX12" fmla="*/ 55511 w 162500"/>
                  <a:gd name="connsiteY12" fmla="*/ 644168 h 65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2500" h="657847">
                    <a:moveTo>
                      <a:pt x="55511" y="644168"/>
                    </a:moveTo>
                    <a:cubicBezTo>
                      <a:pt x="50052" y="611414"/>
                      <a:pt x="39134" y="447642"/>
                      <a:pt x="39134" y="420347"/>
                    </a:cubicBezTo>
                    <a:cubicBezTo>
                      <a:pt x="39134" y="387593"/>
                      <a:pt x="52782" y="338461"/>
                      <a:pt x="55511" y="311166"/>
                    </a:cubicBezTo>
                    <a:cubicBezTo>
                      <a:pt x="60970" y="281141"/>
                      <a:pt x="50052" y="245657"/>
                      <a:pt x="41863" y="199255"/>
                    </a:cubicBezTo>
                    <a:cubicBezTo>
                      <a:pt x="-23645" y="152853"/>
                      <a:pt x="-1809" y="60050"/>
                      <a:pt x="36404" y="21836"/>
                    </a:cubicBezTo>
                    <a:lnTo>
                      <a:pt x="131938" y="0"/>
                    </a:lnTo>
                    <a:cubicBezTo>
                      <a:pt x="148315" y="35484"/>
                      <a:pt x="153774" y="46402"/>
                      <a:pt x="159233" y="90074"/>
                    </a:cubicBezTo>
                    <a:cubicBezTo>
                      <a:pt x="167422" y="150124"/>
                      <a:pt x="159233" y="204714"/>
                      <a:pt x="145585" y="292059"/>
                    </a:cubicBezTo>
                    <a:cubicBezTo>
                      <a:pt x="145585" y="300248"/>
                      <a:pt x="140126" y="313895"/>
                      <a:pt x="137397" y="324813"/>
                    </a:cubicBezTo>
                    <a:cubicBezTo>
                      <a:pt x="134667" y="335732"/>
                      <a:pt x="129208" y="354838"/>
                      <a:pt x="129208" y="373945"/>
                    </a:cubicBezTo>
                    <a:cubicBezTo>
                      <a:pt x="126479" y="390322"/>
                      <a:pt x="123749" y="409429"/>
                      <a:pt x="121020" y="439453"/>
                    </a:cubicBezTo>
                    <a:cubicBezTo>
                      <a:pt x="118290" y="466749"/>
                      <a:pt x="121020" y="595036"/>
                      <a:pt x="123749" y="635979"/>
                    </a:cubicBezTo>
                    <a:cubicBezTo>
                      <a:pt x="118290" y="660545"/>
                      <a:pt x="69159" y="666004"/>
                      <a:pt x="55511" y="644168"/>
                    </a:cubicBezTo>
                    <a:close/>
                  </a:path>
                </a:pathLst>
              </a:custGeom>
              <a:solidFill>
                <a:srgbClr val="1B212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69" name="Полилиния: фигура 68">
                <a:extLst>
                  <a:ext uri="{FF2B5EF4-FFF2-40B4-BE49-F238E27FC236}">
                    <a16:creationId xmlns:a16="http://schemas.microsoft.com/office/drawing/2014/main" id="{AD627DAD-C911-442D-B46D-04D11BD2E451}"/>
                  </a:ext>
                </a:extLst>
              </p:cNvPr>
              <p:cNvSpPr/>
              <p:nvPr/>
            </p:nvSpPr>
            <p:spPr>
              <a:xfrm>
                <a:off x="6701673" y="4730523"/>
                <a:ext cx="76655" cy="567831"/>
              </a:xfrm>
              <a:custGeom>
                <a:avLst/>
                <a:gdLst>
                  <a:gd name="connsiteX0" fmla="*/ 37328 w 76655"/>
                  <a:gd name="connsiteY0" fmla="*/ 545905 h 567831"/>
                  <a:gd name="connsiteX1" fmla="*/ 42787 w 76655"/>
                  <a:gd name="connsiteY1" fmla="*/ 297518 h 567831"/>
                  <a:gd name="connsiteX2" fmla="*/ 64623 w 76655"/>
                  <a:gd name="connsiteY2" fmla="*/ 191067 h 567831"/>
                  <a:gd name="connsiteX3" fmla="*/ 75541 w 76655"/>
                  <a:gd name="connsiteY3" fmla="*/ 0 h 567831"/>
                  <a:gd name="connsiteX4" fmla="*/ 34599 w 76655"/>
                  <a:gd name="connsiteY4" fmla="*/ 215633 h 567831"/>
                  <a:gd name="connsiteX5" fmla="*/ 1844 w 76655"/>
                  <a:gd name="connsiteY5" fmla="*/ 567741 h 567831"/>
                  <a:gd name="connsiteX6" fmla="*/ 37328 w 76655"/>
                  <a:gd name="connsiteY6" fmla="*/ 545905 h 56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55" h="567831">
                    <a:moveTo>
                      <a:pt x="37328" y="545905"/>
                    </a:moveTo>
                    <a:cubicBezTo>
                      <a:pt x="37328" y="545905"/>
                      <a:pt x="26410" y="382134"/>
                      <a:pt x="42787" y="297518"/>
                    </a:cubicBezTo>
                    <a:cubicBezTo>
                      <a:pt x="42787" y="297518"/>
                      <a:pt x="48246" y="240198"/>
                      <a:pt x="64623" y="191067"/>
                    </a:cubicBezTo>
                    <a:cubicBezTo>
                      <a:pt x="64623" y="191067"/>
                      <a:pt x="81000" y="100992"/>
                      <a:pt x="75541" y="0"/>
                    </a:cubicBezTo>
                    <a:cubicBezTo>
                      <a:pt x="75541" y="0"/>
                      <a:pt x="61894" y="147394"/>
                      <a:pt x="34599" y="215633"/>
                    </a:cubicBezTo>
                    <a:cubicBezTo>
                      <a:pt x="1844" y="297518"/>
                      <a:pt x="-3615" y="384863"/>
                      <a:pt x="1844" y="567741"/>
                    </a:cubicBezTo>
                    <a:cubicBezTo>
                      <a:pt x="1844" y="567741"/>
                      <a:pt x="29140" y="570471"/>
                      <a:pt x="37328" y="545905"/>
                    </a:cubicBezTo>
                    <a:close/>
                  </a:path>
                </a:pathLst>
              </a:custGeom>
              <a:solidFill>
                <a:srgbClr val="0E1318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0" name="Полилиния: фигура 69">
                <a:extLst>
                  <a:ext uri="{FF2B5EF4-FFF2-40B4-BE49-F238E27FC236}">
                    <a16:creationId xmlns:a16="http://schemas.microsoft.com/office/drawing/2014/main" id="{70462D62-6E4C-495F-9913-A9129BFCC138}"/>
                  </a:ext>
                </a:extLst>
              </p:cNvPr>
              <p:cNvSpPr/>
              <p:nvPr/>
            </p:nvSpPr>
            <p:spPr>
              <a:xfrm>
                <a:off x="6615078" y="4675933"/>
                <a:ext cx="93396" cy="622331"/>
              </a:xfrm>
              <a:custGeom>
                <a:avLst/>
                <a:gdLst>
                  <a:gd name="connsiteX0" fmla="*/ 55684 w 93396"/>
                  <a:gd name="connsiteY0" fmla="*/ 608684 h 622331"/>
                  <a:gd name="connsiteX1" fmla="*/ 39307 w 93396"/>
                  <a:gd name="connsiteY1" fmla="*/ 384863 h 622331"/>
                  <a:gd name="connsiteX2" fmla="*/ 55684 w 93396"/>
                  <a:gd name="connsiteY2" fmla="*/ 275682 h 622331"/>
                  <a:gd name="connsiteX3" fmla="*/ 42037 w 93396"/>
                  <a:gd name="connsiteY3" fmla="*/ 155583 h 622331"/>
                  <a:gd name="connsiteX4" fmla="*/ 25660 w 93396"/>
                  <a:gd name="connsiteY4" fmla="*/ 0 h 622331"/>
                  <a:gd name="connsiteX5" fmla="*/ 69332 w 93396"/>
                  <a:gd name="connsiteY5" fmla="*/ 5459 h 622331"/>
                  <a:gd name="connsiteX6" fmla="*/ 91168 w 93396"/>
                  <a:gd name="connsiteY6" fmla="*/ 193796 h 622331"/>
                  <a:gd name="connsiteX7" fmla="*/ 61143 w 93396"/>
                  <a:gd name="connsiteY7" fmla="*/ 420347 h 622331"/>
                  <a:gd name="connsiteX8" fmla="*/ 74791 w 93396"/>
                  <a:gd name="connsiteY8" fmla="*/ 622332 h 622331"/>
                  <a:gd name="connsiteX9" fmla="*/ 55684 w 93396"/>
                  <a:gd name="connsiteY9" fmla="*/ 608684 h 62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3396" h="622331">
                    <a:moveTo>
                      <a:pt x="55684" y="608684"/>
                    </a:moveTo>
                    <a:cubicBezTo>
                      <a:pt x="50225" y="575930"/>
                      <a:pt x="39307" y="412158"/>
                      <a:pt x="39307" y="384863"/>
                    </a:cubicBezTo>
                    <a:cubicBezTo>
                      <a:pt x="39307" y="352109"/>
                      <a:pt x="52955" y="302977"/>
                      <a:pt x="55684" y="275682"/>
                    </a:cubicBezTo>
                    <a:cubicBezTo>
                      <a:pt x="61143" y="245657"/>
                      <a:pt x="50225" y="201985"/>
                      <a:pt x="42037" y="155583"/>
                    </a:cubicBezTo>
                    <a:cubicBezTo>
                      <a:pt x="-15283" y="114640"/>
                      <a:pt x="-7095" y="43672"/>
                      <a:pt x="25660" y="0"/>
                    </a:cubicBezTo>
                    <a:lnTo>
                      <a:pt x="69332" y="5459"/>
                    </a:lnTo>
                    <a:cubicBezTo>
                      <a:pt x="69332" y="5459"/>
                      <a:pt x="102086" y="117370"/>
                      <a:pt x="91168" y="193796"/>
                    </a:cubicBezTo>
                    <a:cubicBezTo>
                      <a:pt x="80250" y="267493"/>
                      <a:pt x="61143" y="387593"/>
                      <a:pt x="61143" y="420347"/>
                    </a:cubicBezTo>
                    <a:cubicBezTo>
                      <a:pt x="61143" y="442183"/>
                      <a:pt x="69332" y="545905"/>
                      <a:pt x="74791" y="622332"/>
                    </a:cubicBezTo>
                    <a:cubicBezTo>
                      <a:pt x="63873" y="616873"/>
                      <a:pt x="58414" y="614143"/>
                      <a:pt x="55684" y="608684"/>
                    </a:cubicBezTo>
                    <a:close/>
                  </a:path>
                </a:pathLst>
              </a:custGeom>
              <a:solidFill>
                <a:srgbClr val="242C33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1" name="Полилиния: фигура 70">
                <a:extLst>
                  <a:ext uri="{FF2B5EF4-FFF2-40B4-BE49-F238E27FC236}">
                    <a16:creationId xmlns:a16="http://schemas.microsoft.com/office/drawing/2014/main" id="{75904135-49A5-4866-88B9-5A0A00581CDC}"/>
                  </a:ext>
                </a:extLst>
              </p:cNvPr>
              <p:cNvSpPr/>
              <p:nvPr/>
            </p:nvSpPr>
            <p:spPr>
              <a:xfrm>
                <a:off x="6542525" y="4313306"/>
                <a:ext cx="223989" cy="417025"/>
              </a:xfrm>
              <a:custGeom>
                <a:avLst/>
                <a:gdLst>
                  <a:gd name="connsiteX0" fmla="*/ 210124 w 223989"/>
                  <a:gd name="connsiteY0" fmla="*/ 73297 h 417025"/>
                  <a:gd name="connsiteX1" fmla="*/ 13598 w 223989"/>
                  <a:gd name="connsiteY1" fmla="*/ 10518 h 417025"/>
                  <a:gd name="connsiteX2" fmla="*/ 21787 w 223989"/>
                  <a:gd name="connsiteY2" fmla="*/ 138805 h 417025"/>
                  <a:gd name="connsiteX3" fmla="*/ 40893 w 223989"/>
                  <a:gd name="connsiteY3" fmla="*/ 305307 h 417025"/>
                  <a:gd name="connsiteX4" fmla="*/ 16328 w 223989"/>
                  <a:gd name="connsiteY4" fmla="*/ 362627 h 417025"/>
                  <a:gd name="connsiteX5" fmla="*/ 16328 w 223989"/>
                  <a:gd name="connsiteY5" fmla="*/ 362627 h 417025"/>
                  <a:gd name="connsiteX6" fmla="*/ 160992 w 223989"/>
                  <a:gd name="connsiteY6" fmla="*/ 414488 h 417025"/>
                  <a:gd name="connsiteX7" fmla="*/ 221042 w 223989"/>
                  <a:gd name="connsiteY7" fmla="*/ 387192 h 417025"/>
                  <a:gd name="connsiteX8" fmla="*/ 218312 w 223989"/>
                  <a:gd name="connsiteY8" fmla="*/ 327143 h 417025"/>
                  <a:gd name="connsiteX9" fmla="*/ 210124 w 223989"/>
                  <a:gd name="connsiteY9" fmla="*/ 196126 h 417025"/>
                  <a:gd name="connsiteX10" fmla="*/ 210124 w 223989"/>
                  <a:gd name="connsiteY10" fmla="*/ 73297 h 41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989" h="417025">
                    <a:moveTo>
                      <a:pt x="210124" y="73297"/>
                    </a:moveTo>
                    <a:cubicBezTo>
                      <a:pt x="210124" y="73297"/>
                      <a:pt x="46352" y="-33155"/>
                      <a:pt x="13598" y="10518"/>
                    </a:cubicBezTo>
                    <a:cubicBezTo>
                      <a:pt x="13598" y="10518"/>
                      <a:pt x="-21886" y="62379"/>
                      <a:pt x="21787" y="138805"/>
                    </a:cubicBezTo>
                    <a:cubicBezTo>
                      <a:pt x="21787" y="138805"/>
                      <a:pt x="76377" y="239798"/>
                      <a:pt x="40893" y="305307"/>
                    </a:cubicBezTo>
                    <a:cubicBezTo>
                      <a:pt x="40893" y="305307"/>
                      <a:pt x="27246" y="327143"/>
                      <a:pt x="16328" y="362627"/>
                    </a:cubicBezTo>
                    <a:lnTo>
                      <a:pt x="16328" y="362627"/>
                    </a:lnTo>
                    <a:cubicBezTo>
                      <a:pt x="16328" y="362627"/>
                      <a:pt x="90025" y="430865"/>
                      <a:pt x="160992" y="414488"/>
                    </a:cubicBezTo>
                    <a:cubicBezTo>
                      <a:pt x="160992" y="414488"/>
                      <a:pt x="218312" y="409028"/>
                      <a:pt x="221042" y="387192"/>
                    </a:cubicBezTo>
                    <a:cubicBezTo>
                      <a:pt x="221042" y="387192"/>
                      <a:pt x="229231" y="373545"/>
                      <a:pt x="218312" y="327143"/>
                    </a:cubicBezTo>
                    <a:cubicBezTo>
                      <a:pt x="210124" y="294388"/>
                      <a:pt x="185558" y="291659"/>
                      <a:pt x="210124" y="196126"/>
                    </a:cubicBezTo>
                    <a:cubicBezTo>
                      <a:pt x="207394" y="196126"/>
                      <a:pt x="223772" y="89674"/>
                      <a:pt x="210124" y="73297"/>
                    </a:cubicBezTo>
                    <a:close/>
                  </a:path>
                </a:pathLst>
              </a:custGeom>
              <a:solidFill>
                <a:srgbClr val="EF676A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2" name="Полилиния: фигура 71">
                <a:extLst>
                  <a:ext uri="{FF2B5EF4-FFF2-40B4-BE49-F238E27FC236}">
                    <a16:creationId xmlns:a16="http://schemas.microsoft.com/office/drawing/2014/main" id="{729EC967-E048-449C-9C9B-DDD43BFF4F2D}"/>
                  </a:ext>
                </a:extLst>
              </p:cNvPr>
              <p:cNvSpPr/>
              <p:nvPr/>
            </p:nvSpPr>
            <p:spPr>
              <a:xfrm>
                <a:off x="6648927" y="4356578"/>
                <a:ext cx="120099" cy="371215"/>
              </a:xfrm>
              <a:custGeom>
                <a:avLst/>
                <a:gdLst>
                  <a:gd name="connsiteX0" fmla="*/ 100992 w 120099"/>
                  <a:gd name="connsiteY0" fmla="*/ 152853 h 371215"/>
                  <a:gd name="connsiteX1" fmla="*/ 109181 w 120099"/>
                  <a:gd name="connsiteY1" fmla="*/ 283871 h 371215"/>
                  <a:gd name="connsiteX2" fmla="*/ 120099 w 120099"/>
                  <a:gd name="connsiteY2" fmla="*/ 343920 h 371215"/>
                  <a:gd name="connsiteX3" fmla="*/ 49131 w 120099"/>
                  <a:gd name="connsiteY3" fmla="*/ 371215 h 371215"/>
                  <a:gd name="connsiteX4" fmla="*/ 49131 w 120099"/>
                  <a:gd name="connsiteY4" fmla="*/ 371215 h 371215"/>
                  <a:gd name="connsiteX5" fmla="*/ 46402 w 120099"/>
                  <a:gd name="connsiteY5" fmla="*/ 357568 h 371215"/>
                  <a:gd name="connsiteX6" fmla="*/ 49131 w 120099"/>
                  <a:gd name="connsiteY6" fmla="*/ 188337 h 371215"/>
                  <a:gd name="connsiteX7" fmla="*/ 0 w 120099"/>
                  <a:gd name="connsiteY7" fmla="*/ 24566 h 371215"/>
                  <a:gd name="connsiteX8" fmla="*/ 51861 w 120099"/>
                  <a:gd name="connsiteY8" fmla="*/ 0 h 371215"/>
                  <a:gd name="connsiteX9" fmla="*/ 100992 w 120099"/>
                  <a:gd name="connsiteY9" fmla="*/ 30025 h 371215"/>
                  <a:gd name="connsiteX10" fmla="*/ 100992 w 120099"/>
                  <a:gd name="connsiteY10" fmla="*/ 152853 h 37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099" h="371215">
                    <a:moveTo>
                      <a:pt x="100992" y="152853"/>
                    </a:moveTo>
                    <a:cubicBezTo>
                      <a:pt x="76427" y="248387"/>
                      <a:pt x="100992" y="251116"/>
                      <a:pt x="109181" y="283871"/>
                    </a:cubicBezTo>
                    <a:cubicBezTo>
                      <a:pt x="117370" y="313895"/>
                      <a:pt x="120099" y="343920"/>
                      <a:pt x="120099" y="343920"/>
                    </a:cubicBezTo>
                    <a:cubicBezTo>
                      <a:pt x="117370" y="365756"/>
                      <a:pt x="49131" y="371215"/>
                      <a:pt x="49131" y="371215"/>
                    </a:cubicBezTo>
                    <a:cubicBezTo>
                      <a:pt x="46402" y="371215"/>
                      <a:pt x="51861" y="371215"/>
                      <a:pt x="49131" y="371215"/>
                    </a:cubicBezTo>
                    <a:lnTo>
                      <a:pt x="46402" y="357568"/>
                    </a:lnTo>
                    <a:cubicBezTo>
                      <a:pt x="21836" y="248387"/>
                      <a:pt x="49131" y="188337"/>
                      <a:pt x="49131" y="188337"/>
                    </a:cubicBezTo>
                    <a:cubicBezTo>
                      <a:pt x="79156" y="57320"/>
                      <a:pt x="0" y="24566"/>
                      <a:pt x="0" y="24566"/>
                    </a:cubicBezTo>
                    <a:cubicBezTo>
                      <a:pt x="2729" y="24566"/>
                      <a:pt x="49131" y="0"/>
                      <a:pt x="51861" y="0"/>
                    </a:cubicBezTo>
                    <a:cubicBezTo>
                      <a:pt x="79156" y="16377"/>
                      <a:pt x="100992" y="30025"/>
                      <a:pt x="100992" y="30025"/>
                    </a:cubicBezTo>
                    <a:cubicBezTo>
                      <a:pt x="128288" y="65509"/>
                      <a:pt x="100992" y="152853"/>
                      <a:pt x="100992" y="152853"/>
                    </a:cubicBezTo>
                    <a:close/>
                  </a:path>
                </a:pathLst>
              </a:custGeom>
              <a:solidFill>
                <a:srgbClr val="D9505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3" name="Полилиния: фигура 72">
                <a:extLst>
                  <a:ext uri="{FF2B5EF4-FFF2-40B4-BE49-F238E27FC236}">
                    <a16:creationId xmlns:a16="http://schemas.microsoft.com/office/drawing/2014/main" id="{D3CF87CC-EEB9-4348-B40F-715ECD43C64D}"/>
                  </a:ext>
                </a:extLst>
              </p:cNvPr>
              <p:cNvSpPr/>
              <p:nvPr/>
            </p:nvSpPr>
            <p:spPr>
              <a:xfrm>
                <a:off x="6602525" y="4139875"/>
                <a:ext cx="131320" cy="173473"/>
              </a:xfrm>
              <a:custGeom>
                <a:avLst/>
                <a:gdLst>
                  <a:gd name="connsiteX0" fmla="*/ 131017 w 131320"/>
                  <a:gd name="connsiteY0" fmla="*/ 44743 h 173473"/>
                  <a:gd name="connsiteX1" fmla="*/ 122829 w 131320"/>
                  <a:gd name="connsiteY1" fmla="*/ 91145 h 173473"/>
                  <a:gd name="connsiteX2" fmla="*/ 125558 w 131320"/>
                  <a:gd name="connsiteY2" fmla="*/ 107522 h 173473"/>
                  <a:gd name="connsiteX3" fmla="*/ 111911 w 131320"/>
                  <a:gd name="connsiteY3" fmla="*/ 162113 h 173473"/>
                  <a:gd name="connsiteX4" fmla="*/ 62779 w 131320"/>
                  <a:gd name="connsiteY4" fmla="*/ 159383 h 173473"/>
                  <a:gd name="connsiteX5" fmla="*/ 0 w 131320"/>
                  <a:gd name="connsiteY5" fmla="*/ 93875 h 173473"/>
                  <a:gd name="connsiteX6" fmla="*/ 10918 w 131320"/>
                  <a:gd name="connsiteY6" fmla="*/ 25637 h 173473"/>
                  <a:gd name="connsiteX7" fmla="*/ 49131 w 131320"/>
                  <a:gd name="connsiteY7" fmla="*/ 1071 h 173473"/>
                  <a:gd name="connsiteX8" fmla="*/ 98263 w 131320"/>
                  <a:gd name="connsiteY8" fmla="*/ 6530 h 173473"/>
                  <a:gd name="connsiteX9" fmla="*/ 131017 w 131320"/>
                  <a:gd name="connsiteY9" fmla="*/ 44743 h 17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320" h="173473">
                    <a:moveTo>
                      <a:pt x="131017" y="44743"/>
                    </a:moveTo>
                    <a:cubicBezTo>
                      <a:pt x="131017" y="44743"/>
                      <a:pt x="133747" y="77498"/>
                      <a:pt x="122829" y="91145"/>
                    </a:cubicBezTo>
                    <a:cubicBezTo>
                      <a:pt x="122829" y="91145"/>
                      <a:pt x="122829" y="102063"/>
                      <a:pt x="125558" y="107522"/>
                    </a:cubicBezTo>
                    <a:cubicBezTo>
                      <a:pt x="128288" y="112981"/>
                      <a:pt x="133747" y="121170"/>
                      <a:pt x="111911" y="162113"/>
                    </a:cubicBezTo>
                    <a:cubicBezTo>
                      <a:pt x="111911" y="162113"/>
                      <a:pt x="111911" y="189408"/>
                      <a:pt x="62779" y="159383"/>
                    </a:cubicBezTo>
                    <a:cubicBezTo>
                      <a:pt x="13648" y="129358"/>
                      <a:pt x="0" y="112981"/>
                      <a:pt x="0" y="93875"/>
                    </a:cubicBezTo>
                    <a:cubicBezTo>
                      <a:pt x="0" y="74768"/>
                      <a:pt x="2730" y="39284"/>
                      <a:pt x="10918" y="25637"/>
                    </a:cubicBezTo>
                    <a:cubicBezTo>
                      <a:pt x="19107" y="11989"/>
                      <a:pt x="38213" y="1071"/>
                      <a:pt x="49131" y="1071"/>
                    </a:cubicBezTo>
                    <a:cubicBezTo>
                      <a:pt x="60050" y="-1659"/>
                      <a:pt x="84615" y="1071"/>
                      <a:pt x="98263" y="6530"/>
                    </a:cubicBezTo>
                    <a:cubicBezTo>
                      <a:pt x="114640" y="17448"/>
                      <a:pt x="131017" y="31096"/>
                      <a:pt x="131017" y="44743"/>
                    </a:cubicBezTo>
                    <a:close/>
                  </a:path>
                </a:pathLst>
              </a:custGeom>
              <a:solidFill>
                <a:srgbClr val="F1B287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4" name="Полилиния: фигура 73">
                <a:extLst>
                  <a:ext uri="{FF2B5EF4-FFF2-40B4-BE49-F238E27FC236}">
                    <a16:creationId xmlns:a16="http://schemas.microsoft.com/office/drawing/2014/main" id="{7A8F7851-5F9A-497E-B66C-4D4CB0B38E25}"/>
                  </a:ext>
                </a:extLst>
              </p:cNvPr>
              <p:cNvSpPr/>
              <p:nvPr/>
            </p:nvSpPr>
            <p:spPr>
              <a:xfrm>
                <a:off x="6605183" y="4263774"/>
                <a:ext cx="95873" cy="113283"/>
              </a:xfrm>
              <a:custGeom>
                <a:avLst/>
                <a:gdLst>
                  <a:gd name="connsiteX0" fmla="*/ 71 w 95873"/>
                  <a:gd name="connsiteY0" fmla="*/ 81886 h 113283"/>
                  <a:gd name="connsiteX1" fmla="*/ 95605 w 95873"/>
                  <a:gd name="connsiteY1" fmla="*/ 103722 h 113283"/>
                  <a:gd name="connsiteX2" fmla="*/ 84687 w 95873"/>
                  <a:gd name="connsiteY2" fmla="*/ 40943 h 113283"/>
                  <a:gd name="connsiteX3" fmla="*/ 27367 w 95873"/>
                  <a:gd name="connsiteY3" fmla="*/ 5459 h 113283"/>
                  <a:gd name="connsiteX4" fmla="*/ 8260 w 95873"/>
                  <a:gd name="connsiteY4" fmla="*/ 0 h 113283"/>
                  <a:gd name="connsiteX5" fmla="*/ 71 w 95873"/>
                  <a:gd name="connsiteY5" fmla="*/ 81886 h 11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873" h="113283">
                    <a:moveTo>
                      <a:pt x="71" y="81886"/>
                    </a:moveTo>
                    <a:cubicBezTo>
                      <a:pt x="-2658" y="106451"/>
                      <a:pt x="73768" y="125558"/>
                      <a:pt x="95605" y="103722"/>
                    </a:cubicBezTo>
                    <a:cubicBezTo>
                      <a:pt x="98334" y="76427"/>
                      <a:pt x="79228" y="81886"/>
                      <a:pt x="84687" y="40943"/>
                    </a:cubicBezTo>
                    <a:lnTo>
                      <a:pt x="27367" y="5459"/>
                    </a:lnTo>
                    <a:lnTo>
                      <a:pt x="8260" y="0"/>
                    </a:lnTo>
                    <a:cubicBezTo>
                      <a:pt x="16448" y="35484"/>
                      <a:pt x="13719" y="51861"/>
                      <a:pt x="71" y="81886"/>
                    </a:cubicBezTo>
                    <a:close/>
                  </a:path>
                </a:pathLst>
              </a:custGeom>
              <a:solidFill>
                <a:srgbClr val="E8A476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5" name="Полилиния: фигура 74">
                <a:extLst>
                  <a:ext uri="{FF2B5EF4-FFF2-40B4-BE49-F238E27FC236}">
                    <a16:creationId xmlns:a16="http://schemas.microsoft.com/office/drawing/2014/main" id="{3FFDFD91-A02A-4D1D-83CB-D85AE181F1E9}"/>
                  </a:ext>
                </a:extLst>
              </p:cNvPr>
              <p:cNvSpPr/>
              <p:nvPr/>
            </p:nvSpPr>
            <p:spPr>
              <a:xfrm>
                <a:off x="6635279" y="4164717"/>
                <a:ext cx="93249" cy="154254"/>
              </a:xfrm>
              <a:custGeom>
                <a:avLst/>
                <a:gdLst>
                  <a:gd name="connsiteX0" fmla="*/ 92804 w 93249"/>
                  <a:gd name="connsiteY0" fmla="*/ 3524 h 154254"/>
                  <a:gd name="connsiteX1" fmla="*/ 70968 w 93249"/>
                  <a:gd name="connsiteY1" fmla="*/ 90869 h 154254"/>
                  <a:gd name="connsiteX2" fmla="*/ 70968 w 93249"/>
                  <a:gd name="connsiteY2" fmla="*/ 153648 h 154254"/>
                  <a:gd name="connsiteX3" fmla="*/ 30025 w 93249"/>
                  <a:gd name="connsiteY3" fmla="*/ 137271 h 154254"/>
                  <a:gd name="connsiteX4" fmla="*/ 0 w 93249"/>
                  <a:gd name="connsiteY4" fmla="*/ 90869 h 154254"/>
                  <a:gd name="connsiteX5" fmla="*/ 92804 w 93249"/>
                  <a:gd name="connsiteY5" fmla="*/ 3524 h 154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49" h="154254">
                    <a:moveTo>
                      <a:pt x="92804" y="3524"/>
                    </a:moveTo>
                    <a:cubicBezTo>
                      <a:pt x="92804" y="3524"/>
                      <a:pt x="98263" y="36279"/>
                      <a:pt x="70968" y="90869"/>
                    </a:cubicBezTo>
                    <a:cubicBezTo>
                      <a:pt x="70968" y="90869"/>
                      <a:pt x="38213" y="137271"/>
                      <a:pt x="70968" y="153648"/>
                    </a:cubicBezTo>
                    <a:cubicBezTo>
                      <a:pt x="70968" y="153648"/>
                      <a:pt x="54590" y="159107"/>
                      <a:pt x="30025" y="137271"/>
                    </a:cubicBezTo>
                    <a:lnTo>
                      <a:pt x="0" y="90869"/>
                    </a:lnTo>
                    <a:cubicBezTo>
                      <a:pt x="0" y="90869"/>
                      <a:pt x="38213" y="-21041"/>
                      <a:pt x="92804" y="3524"/>
                    </a:cubicBezTo>
                    <a:close/>
                  </a:path>
                </a:pathLst>
              </a:custGeom>
              <a:solidFill>
                <a:srgbClr val="E8A476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6" name="Полилиния: фигура 75">
                <a:extLst>
                  <a:ext uri="{FF2B5EF4-FFF2-40B4-BE49-F238E27FC236}">
                    <a16:creationId xmlns:a16="http://schemas.microsoft.com/office/drawing/2014/main" id="{257E9D23-72D3-49FD-96FE-608FA3C895A5}"/>
                  </a:ext>
                </a:extLst>
              </p:cNvPr>
              <p:cNvSpPr/>
              <p:nvPr/>
            </p:nvSpPr>
            <p:spPr>
              <a:xfrm>
                <a:off x="6596312" y="4318365"/>
                <a:ext cx="118123" cy="63073"/>
              </a:xfrm>
              <a:custGeom>
                <a:avLst/>
                <a:gdLst>
                  <a:gd name="connsiteX0" fmla="*/ 107205 w 118123"/>
                  <a:gd name="connsiteY0" fmla="*/ 21836 h 63073"/>
                  <a:gd name="connsiteX1" fmla="*/ 118123 w 118123"/>
                  <a:gd name="connsiteY1" fmla="*/ 51861 h 63073"/>
                  <a:gd name="connsiteX2" fmla="*/ 11672 w 118123"/>
                  <a:gd name="connsiteY2" fmla="*/ 43672 h 63073"/>
                  <a:gd name="connsiteX3" fmla="*/ 17131 w 118123"/>
                  <a:gd name="connsiteY3" fmla="*/ 0 h 63073"/>
                  <a:gd name="connsiteX4" fmla="*/ 107205 w 118123"/>
                  <a:gd name="connsiteY4" fmla="*/ 21836 h 6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23" h="63073">
                    <a:moveTo>
                      <a:pt x="107205" y="21836"/>
                    </a:moveTo>
                    <a:lnTo>
                      <a:pt x="118123" y="51861"/>
                    </a:lnTo>
                    <a:cubicBezTo>
                      <a:pt x="118123" y="51861"/>
                      <a:pt x="71721" y="81886"/>
                      <a:pt x="11672" y="43672"/>
                    </a:cubicBezTo>
                    <a:cubicBezTo>
                      <a:pt x="754" y="38213"/>
                      <a:pt x="-10164" y="13648"/>
                      <a:pt x="17131" y="0"/>
                    </a:cubicBezTo>
                    <a:cubicBezTo>
                      <a:pt x="19861" y="0"/>
                      <a:pt x="30779" y="49131"/>
                      <a:pt x="107205" y="21836"/>
                    </a:cubicBezTo>
                    <a:close/>
                  </a:path>
                </a:pathLst>
              </a:custGeom>
              <a:solidFill>
                <a:srgbClr val="D7F7FF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: фигура 76">
                <a:extLst>
                  <a:ext uri="{FF2B5EF4-FFF2-40B4-BE49-F238E27FC236}">
                    <a16:creationId xmlns:a16="http://schemas.microsoft.com/office/drawing/2014/main" id="{FDD26928-DB9E-4325-89B2-F11BBC01A057}"/>
                  </a:ext>
                </a:extLst>
              </p:cNvPr>
              <p:cNvSpPr/>
              <p:nvPr/>
            </p:nvSpPr>
            <p:spPr>
              <a:xfrm>
                <a:off x="6539746" y="4367496"/>
                <a:ext cx="147394" cy="367508"/>
              </a:xfrm>
              <a:custGeom>
                <a:avLst/>
                <a:gdLst>
                  <a:gd name="connsiteX0" fmla="*/ 16377 w 147394"/>
                  <a:gd name="connsiteY0" fmla="*/ 308436 h 367508"/>
                  <a:gd name="connsiteX1" fmla="*/ 40943 w 147394"/>
                  <a:gd name="connsiteY1" fmla="*/ 251116 h 367508"/>
                  <a:gd name="connsiteX2" fmla="*/ 21836 w 147394"/>
                  <a:gd name="connsiteY2" fmla="*/ 84615 h 367508"/>
                  <a:gd name="connsiteX3" fmla="*/ 0 w 147394"/>
                  <a:gd name="connsiteY3" fmla="*/ 0 h 367508"/>
                  <a:gd name="connsiteX4" fmla="*/ 128288 w 147394"/>
                  <a:gd name="connsiteY4" fmla="*/ 65509 h 367508"/>
                  <a:gd name="connsiteX5" fmla="*/ 136476 w 147394"/>
                  <a:gd name="connsiteY5" fmla="*/ 147394 h 367508"/>
                  <a:gd name="connsiteX6" fmla="*/ 147394 w 147394"/>
                  <a:gd name="connsiteY6" fmla="*/ 365756 h 367508"/>
                  <a:gd name="connsiteX7" fmla="*/ 147394 w 147394"/>
                  <a:gd name="connsiteY7" fmla="*/ 365756 h 367508"/>
                  <a:gd name="connsiteX8" fmla="*/ 13648 w 147394"/>
                  <a:gd name="connsiteY8" fmla="*/ 333002 h 367508"/>
                  <a:gd name="connsiteX9" fmla="*/ 16377 w 147394"/>
                  <a:gd name="connsiteY9" fmla="*/ 308436 h 367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394" h="367508">
                    <a:moveTo>
                      <a:pt x="16377" y="308436"/>
                    </a:moveTo>
                    <a:cubicBezTo>
                      <a:pt x="40943" y="251116"/>
                      <a:pt x="40943" y="251116"/>
                      <a:pt x="40943" y="251116"/>
                    </a:cubicBezTo>
                    <a:cubicBezTo>
                      <a:pt x="79156" y="185608"/>
                      <a:pt x="21836" y="84615"/>
                      <a:pt x="21836" y="84615"/>
                    </a:cubicBezTo>
                    <a:cubicBezTo>
                      <a:pt x="2729" y="51861"/>
                      <a:pt x="0" y="21836"/>
                      <a:pt x="0" y="0"/>
                    </a:cubicBezTo>
                    <a:cubicBezTo>
                      <a:pt x="38213" y="19107"/>
                      <a:pt x="109181" y="46402"/>
                      <a:pt x="128288" y="65509"/>
                    </a:cubicBezTo>
                    <a:cubicBezTo>
                      <a:pt x="152853" y="90074"/>
                      <a:pt x="136476" y="147394"/>
                      <a:pt x="136476" y="147394"/>
                    </a:cubicBezTo>
                    <a:cubicBezTo>
                      <a:pt x="95533" y="232010"/>
                      <a:pt x="147394" y="365756"/>
                      <a:pt x="147394" y="365756"/>
                    </a:cubicBezTo>
                    <a:cubicBezTo>
                      <a:pt x="139206" y="311166"/>
                      <a:pt x="147394" y="365756"/>
                      <a:pt x="147394" y="365756"/>
                    </a:cubicBezTo>
                    <a:cubicBezTo>
                      <a:pt x="79156" y="376674"/>
                      <a:pt x="13648" y="333002"/>
                      <a:pt x="13648" y="333002"/>
                    </a:cubicBezTo>
                    <a:lnTo>
                      <a:pt x="16377" y="308436"/>
                    </a:lnTo>
                    <a:close/>
                  </a:path>
                </a:pathLst>
              </a:custGeom>
              <a:solidFill>
                <a:srgbClr val="FE8282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: фигура 77">
                <a:extLst>
                  <a:ext uri="{FF2B5EF4-FFF2-40B4-BE49-F238E27FC236}">
                    <a16:creationId xmlns:a16="http://schemas.microsoft.com/office/drawing/2014/main" id="{B21CDD31-DA04-4135-B027-5E7C88A0CA30}"/>
                  </a:ext>
                </a:extLst>
              </p:cNvPr>
              <p:cNvSpPr/>
              <p:nvPr/>
            </p:nvSpPr>
            <p:spPr>
              <a:xfrm>
                <a:off x="6571057" y="4122987"/>
                <a:ext cx="162910" cy="304559"/>
              </a:xfrm>
              <a:custGeom>
                <a:avLst/>
                <a:gdLst>
                  <a:gd name="connsiteX0" fmla="*/ 140649 w 162910"/>
                  <a:gd name="connsiteY0" fmla="*/ 26148 h 304559"/>
                  <a:gd name="connsiteX1" fmla="*/ 137919 w 162910"/>
                  <a:gd name="connsiteY1" fmla="*/ 124410 h 304559"/>
                  <a:gd name="connsiteX2" fmla="*/ 96976 w 162910"/>
                  <a:gd name="connsiteY2" fmla="*/ 173542 h 304559"/>
                  <a:gd name="connsiteX3" fmla="*/ 96976 w 162910"/>
                  <a:gd name="connsiteY3" fmla="*/ 173542 h 304559"/>
                  <a:gd name="connsiteX4" fmla="*/ 96976 w 162910"/>
                  <a:gd name="connsiteY4" fmla="*/ 203567 h 304559"/>
                  <a:gd name="connsiteX5" fmla="*/ 107894 w 162910"/>
                  <a:gd name="connsiteY5" fmla="*/ 304559 h 304559"/>
                  <a:gd name="connsiteX6" fmla="*/ 12361 w 162910"/>
                  <a:gd name="connsiteY6" fmla="*/ 263616 h 304559"/>
                  <a:gd name="connsiteX7" fmla="*/ 9632 w 162910"/>
                  <a:gd name="connsiteY7" fmla="*/ 187189 h 304559"/>
                  <a:gd name="connsiteX8" fmla="*/ 4172 w 162910"/>
                  <a:gd name="connsiteY8" fmla="*/ 67090 h 304559"/>
                  <a:gd name="connsiteX9" fmla="*/ 91517 w 162910"/>
                  <a:gd name="connsiteY9" fmla="*/ 1582 h 304559"/>
                  <a:gd name="connsiteX10" fmla="*/ 140649 w 162910"/>
                  <a:gd name="connsiteY10" fmla="*/ 26148 h 304559"/>
                  <a:gd name="connsiteX11" fmla="*/ 140649 w 162910"/>
                  <a:gd name="connsiteY11" fmla="*/ 26148 h 30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910" h="304559">
                    <a:moveTo>
                      <a:pt x="140649" y="26148"/>
                    </a:moveTo>
                    <a:cubicBezTo>
                      <a:pt x="140649" y="26148"/>
                      <a:pt x="192510" y="53443"/>
                      <a:pt x="137919" y="124410"/>
                    </a:cubicBezTo>
                    <a:cubicBezTo>
                      <a:pt x="137919" y="124410"/>
                      <a:pt x="96976" y="143517"/>
                      <a:pt x="96976" y="173542"/>
                    </a:cubicBezTo>
                    <a:lnTo>
                      <a:pt x="96976" y="173542"/>
                    </a:lnTo>
                    <a:cubicBezTo>
                      <a:pt x="96976" y="176271"/>
                      <a:pt x="96976" y="181730"/>
                      <a:pt x="96976" y="203567"/>
                    </a:cubicBezTo>
                    <a:cubicBezTo>
                      <a:pt x="99706" y="239050"/>
                      <a:pt x="110624" y="296370"/>
                      <a:pt x="107894" y="304559"/>
                    </a:cubicBezTo>
                    <a:cubicBezTo>
                      <a:pt x="107894" y="304559"/>
                      <a:pt x="9632" y="293641"/>
                      <a:pt x="12361" y="263616"/>
                    </a:cubicBezTo>
                    <a:cubicBezTo>
                      <a:pt x="15091" y="233591"/>
                      <a:pt x="9632" y="198108"/>
                      <a:pt x="9632" y="187189"/>
                    </a:cubicBezTo>
                    <a:cubicBezTo>
                      <a:pt x="6902" y="135329"/>
                      <a:pt x="-6746" y="91656"/>
                      <a:pt x="4172" y="67090"/>
                    </a:cubicBezTo>
                    <a:cubicBezTo>
                      <a:pt x="4172" y="67090"/>
                      <a:pt x="17820" y="-12066"/>
                      <a:pt x="91517" y="1582"/>
                    </a:cubicBezTo>
                    <a:cubicBezTo>
                      <a:pt x="91517" y="4311"/>
                      <a:pt x="110624" y="7041"/>
                      <a:pt x="140649" y="26148"/>
                    </a:cubicBezTo>
                    <a:lnTo>
                      <a:pt x="140649" y="26148"/>
                    </a:lnTo>
                    <a:close/>
                  </a:path>
                </a:pathLst>
              </a:custGeom>
              <a:solidFill>
                <a:srgbClr val="3F210A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: фигура 78">
                <a:extLst>
                  <a:ext uri="{FF2B5EF4-FFF2-40B4-BE49-F238E27FC236}">
                    <a16:creationId xmlns:a16="http://schemas.microsoft.com/office/drawing/2014/main" id="{3B9C432C-B18E-4D9D-A28F-D40627B5FA83}"/>
                  </a:ext>
                </a:extLst>
              </p:cNvPr>
              <p:cNvSpPr/>
              <p:nvPr/>
            </p:nvSpPr>
            <p:spPr>
              <a:xfrm>
                <a:off x="6650302" y="4247397"/>
                <a:ext cx="58673" cy="65508"/>
              </a:xfrm>
              <a:custGeom>
                <a:avLst/>
                <a:gdLst>
                  <a:gd name="connsiteX0" fmla="*/ 58674 w 58673"/>
                  <a:gd name="connsiteY0" fmla="*/ 0 h 65508"/>
                  <a:gd name="connsiteX1" fmla="*/ 31379 w 58673"/>
                  <a:gd name="connsiteY1" fmla="*/ 21836 h 65508"/>
                  <a:gd name="connsiteX2" fmla="*/ 4083 w 58673"/>
                  <a:gd name="connsiteY2" fmla="*/ 10918 h 65508"/>
                  <a:gd name="connsiteX3" fmla="*/ 39567 w 58673"/>
                  <a:gd name="connsiteY3" fmla="*/ 65509 h 65508"/>
                  <a:gd name="connsiteX4" fmla="*/ 42297 w 58673"/>
                  <a:gd name="connsiteY4" fmla="*/ 32754 h 65508"/>
                  <a:gd name="connsiteX5" fmla="*/ 58674 w 58673"/>
                  <a:gd name="connsiteY5" fmla="*/ 0 h 6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73" h="65508">
                    <a:moveTo>
                      <a:pt x="58674" y="0"/>
                    </a:moveTo>
                    <a:lnTo>
                      <a:pt x="31379" y="21836"/>
                    </a:lnTo>
                    <a:cubicBezTo>
                      <a:pt x="31379" y="21836"/>
                      <a:pt x="17731" y="0"/>
                      <a:pt x="4083" y="10918"/>
                    </a:cubicBezTo>
                    <a:cubicBezTo>
                      <a:pt x="4083" y="10918"/>
                      <a:pt x="-17753" y="35484"/>
                      <a:pt x="39567" y="65509"/>
                    </a:cubicBezTo>
                    <a:lnTo>
                      <a:pt x="42297" y="32754"/>
                    </a:lnTo>
                    <a:lnTo>
                      <a:pt x="58674" y="0"/>
                    </a:lnTo>
                    <a:close/>
                  </a:path>
                </a:pathLst>
              </a:custGeom>
              <a:solidFill>
                <a:srgbClr val="E8A476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: фигура 79">
                <a:extLst>
                  <a:ext uri="{FF2B5EF4-FFF2-40B4-BE49-F238E27FC236}">
                    <a16:creationId xmlns:a16="http://schemas.microsoft.com/office/drawing/2014/main" id="{03F636D0-2AAB-4689-98D9-9D15A0B0B67E}"/>
                  </a:ext>
                </a:extLst>
              </p:cNvPr>
              <p:cNvSpPr/>
              <p:nvPr/>
            </p:nvSpPr>
            <p:spPr>
              <a:xfrm>
                <a:off x="6571893" y="4123403"/>
                <a:ext cx="162085" cy="143100"/>
              </a:xfrm>
              <a:custGeom>
                <a:avLst/>
                <a:gdLst>
                  <a:gd name="connsiteX0" fmla="*/ 156189 w 162085"/>
                  <a:gd name="connsiteY0" fmla="*/ 39379 h 143100"/>
                  <a:gd name="connsiteX1" fmla="*/ 150730 w 162085"/>
                  <a:gd name="connsiteY1" fmla="*/ 102158 h 143100"/>
                  <a:gd name="connsiteX2" fmla="*/ 142542 w 162085"/>
                  <a:gd name="connsiteY2" fmla="*/ 44838 h 143100"/>
                  <a:gd name="connsiteX3" fmla="*/ 134353 w 162085"/>
                  <a:gd name="connsiteY3" fmla="*/ 96699 h 143100"/>
                  <a:gd name="connsiteX4" fmla="*/ 123435 w 162085"/>
                  <a:gd name="connsiteY4" fmla="*/ 42108 h 143100"/>
                  <a:gd name="connsiteX5" fmla="*/ 117976 w 162085"/>
                  <a:gd name="connsiteY5" fmla="*/ 99428 h 143100"/>
                  <a:gd name="connsiteX6" fmla="*/ 96140 w 162085"/>
                  <a:gd name="connsiteY6" fmla="*/ 36649 h 143100"/>
                  <a:gd name="connsiteX7" fmla="*/ 85222 w 162085"/>
                  <a:gd name="connsiteY7" fmla="*/ 77592 h 143100"/>
                  <a:gd name="connsiteX8" fmla="*/ 74304 w 162085"/>
                  <a:gd name="connsiteY8" fmla="*/ 36649 h 143100"/>
                  <a:gd name="connsiteX9" fmla="*/ 55197 w 162085"/>
                  <a:gd name="connsiteY9" fmla="*/ 102158 h 143100"/>
                  <a:gd name="connsiteX10" fmla="*/ 44279 w 162085"/>
                  <a:gd name="connsiteY10" fmla="*/ 36649 h 143100"/>
                  <a:gd name="connsiteX11" fmla="*/ 36090 w 162085"/>
                  <a:gd name="connsiteY11" fmla="*/ 126723 h 143100"/>
                  <a:gd name="connsiteX12" fmla="*/ 19713 w 162085"/>
                  <a:gd name="connsiteY12" fmla="*/ 61215 h 143100"/>
                  <a:gd name="connsiteX13" fmla="*/ 16984 w 162085"/>
                  <a:gd name="connsiteY13" fmla="*/ 143101 h 143100"/>
                  <a:gd name="connsiteX14" fmla="*/ 16984 w 162085"/>
                  <a:gd name="connsiteY14" fmla="*/ 31190 h 143100"/>
                  <a:gd name="connsiteX15" fmla="*/ 115247 w 162085"/>
                  <a:gd name="connsiteY15" fmla="*/ 9354 h 143100"/>
                  <a:gd name="connsiteX16" fmla="*/ 156189 w 162085"/>
                  <a:gd name="connsiteY16" fmla="*/ 39379 h 14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2085" h="143100">
                    <a:moveTo>
                      <a:pt x="156189" y="39379"/>
                    </a:moveTo>
                    <a:cubicBezTo>
                      <a:pt x="156189" y="39379"/>
                      <a:pt x="172567" y="63944"/>
                      <a:pt x="150730" y="102158"/>
                    </a:cubicBezTo>
                    <a:cubicBezTo>
                      <a:pt x="150730" y="102158"/>
                      <a:pt x="156189" y="55756"/>
                      <a:pt x="142542" y="44838"/>
                    </a:cubicBezTo>
                    <a:cubicBezTo>
                      <a:pt x="142542" y="44838"/>
                      <a:pt x="131624" y="69403"/>
                      <a:pt x="134353" y="96699"/>
                    </a:cubicBezTo>
                    <a:cubicBezTo>
                      <a:pt x="134353" y="96699"/>
                      <a:pt x="128894" y="47567"/>
                      <a:pt x="123435" y="42108"/>
                    </a:cubicBezTo>
                    <a:cubicBezTo>
                      <a:pt x="123435" y="42108"/>
                      <a:pt x="115247" y="77592"/>
                      <a:pt x="117976" y="99428"/>
                    </a:cubicBezTo>
                    <a:cubicBezTo>
                      <a:pt x="117976" y="99428"/>
                      <a:pt x="96140" y="61215"/>
                      <a:pt x="96140" y="36649"/>
                    </a:cubicBezTo>
                    <a:cubicBezTo>
                      <a:pt x="96140" y="36649"/>
                      <a:pt x="79763" y="55756"/>
                      <a:pt x="85222" y="77592"/>
                    </a:cubicBezTo>
                    <a:cubicBezTo>
                      <a:pt x="85222" y="77592"/>
                      <a:pt x="74304" y="53026"/>
                      <a:pt x="74304" y="36649"/>
                    </a:cubicBezTo>
                    <a:cubicBezTo>
                      <a:pt x="74304" y="36649"/>
                      <a:pt x="47008" y="69403"/>
                      <a:pt x="55197" y="102158"/>
                    </a:cubicBezTo>
                    <a:cubicBezTo>
                      <a:pt x="55197" y="102158"/>
                      <a:pt x="38820" y="69403"/>
                      <a:pt x="44279" y="36649"/>
                    </a:cubicBezTo>
                    <a:cubicBezTo>
                      <a:pt x="44279" y="36649"/>
                      <a:pt x="19713" y="85781"/>
                      <a:pt x="36090" y="126723"/>
                    </a:cubicBezTo>
                    <a:cubicBezTo>
                      <a:pt x="36090" y="126723"/>
                      <a:pt x="19713" y="102158"/>
                      <a:pt x="19713" y="61215"/>
                    </a:cubicBezTo>
                    <a:cubicBezTo>
                      <a:pt x="19713" y="61215"/>
                      <a:pt x="6066" y="93969"/>
                      <a:pt x="16984" y="143101"/>
                    </a:cubicBezTo>
                    <a:cubicBezTo>
                      <a:pt x="16984" y="143101"/>
                      <a:pt x="-21230" y="83051"/>
                      <a:pt x="16984" y="31190"/>
                    </a:cubicBezTo>
                    <a:cubicBezTo>
                      <a:pt x="16984" y="31190"/>
                      <a:pt x="44279" y="-20671"/>
                      <a:pt x="115247" y="9354"/>
                    </a:cubicBezTo>
                    <a:cubicBezTo>
                      <a:pt x="117976" y="12083"/>
                      <a:pt x="148001" y="23001"/>
                      <a:pt x="156189" y="39379"/>
                    </a:cubicBezTo>
                    <a:close/>
                  </a:path>
                </a:pathLst>
              </a:custGeom>
              <a:solidFill>
                <a:srgbClr val="4C260C"/>
              </a:solidFill>
              <a:ln w="27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81" name="Рисунок 6">
                <a:extLst>
                  <a:ext uri="{FF2B5EF4-FFF2-40B4-BE49-F238E27FC236}">
                    <a16:creationId xmlns:a16="http://schemas.microsoft.com/office/drawing/2014/main" id="{3295BD13-B803-40C6-A72A-E7F792D07A13}"/>
                  </a:ext>
                </a:extLst>
              </p:cNvPr>
              <p:cNvGrpSpPr/>
              <p:nvPr/>
            </p:nvGrpSpPr>
            <p:grpSpPr>
              <a:xfrm>
                <a:off x="6720700" y="4383147"/>
                <a:ext cx="266687" cy="216458"/>
                <a:chOff x="6720700" y="4383147"/>
                <a:chExt cx="266687" cy="216458"/>
              </a:xfrm>
            </p:grpSpPr>
            <p:sp>
              <p:nvSpPr>
                <p:cNvPr id="82" name="Полилиния: фигура 81">
                  <a:extLst>
                    <a:ext uri="{FF2B5EF4-FFF2-40B4-BE49-F238E27FC236}">
                      <a16:creationId xmlns:a16="http://schemas.microsoft.com/office/drawing/2014/main" id="{93281BE3-E2DF-40C9-9335-B7FE354A39C3}"/>
                    </a:ext>
                  </a:extLst>
                </p:cNvPr>
                <p:cNvSpPr/>
                <p:nvPr/>
              </p:nvSpPr>
              <p:spPr>
                <a:xfrm>
                  <a:off x="6899597" y="4435052"/>
                  <a:ext cx="85060" cy="63461"/>
                </a:xfrm>
                <a:custGeom>
                  <a:avLst/>
                  <a:gdLst>
                    <a:gd name="connsiteX0" fmla="*/ 446 w 85060"/>
                    <a:gd name="connsiteY0" fmla="*/ 49814 h 63461"/>
                    <a:gd name="connsiteX1" fmla="*/ 22282 w 85060"/>
                    <a:gd name="connsiteY1" fmla="*/ 19789 h 63461"/>
                    <a:gd name="connsiteX2" fmla="*/ 46848 w 85060"/>
                    <a:gd name="connsiteY2" fmla="*/ 3412 h 63461"/>
                    <a:gd name="connsiteX3" fmla="*/ 55036 w 85060"/>
                    <a:gd name="connsiteY3" fmla="*/ 8871 h 63461"/>
                    <a:gd name="connsiteX4" fmla="*/ 41389 w 85060"/>
                    <a:gd name="connsiteY4" fmla="*/ 27978 h 63461"/>
                    <a:gd name="connsiteX5" fmla="*/ 85061 w 85060"/>
                    <a:gd name="connsiteY5" fmla="*/ 3412 h 63461"/>
                    <a:gd name="connsiteX6" fmla="*/ 74143 w 85060"/>
                    <a:gd name="connsiteY6" fmla="*/ 27978 h 63461"/>
                    <a:gd name="connsiteX7" fmla="*/ 49577 w 85060"/>
                    <a:gd name="connsiteY7" fmla="*/ 52543 h 63461"/>
                    <a:gd name="connsiteX8" fmla="*/ 14093 w 85060"/>
                    <a:gd name="connsiteY8" fmla="*/ 63461 h 63461"/>
                    <a:gd name="connsiteX9" fmla="*/ 446 w 85060"/>
                    <a:gd name="connsiteY9" fmla="*/ 49814 h 6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060" h="63461">
                      <a:moveTo>
                        <a:pt x="446" y="49814"/>
                      </a:moveTo>
                      <a:cubicBezTo>
                        <a:pt x="446" y="49814"/>
                        <a:pt x="-5013" y="30707"/>
                        <a:pt x="22282" y="19789"/>
                      </a:cubicBezTo>
                      <a:cubicBezTo>
                        <a:pt x="22282" y="19789"/>
                        <a:pt x="33200" y="17060"/>
                        <a:pt x="46848" y="3412"/>
                      </a:cubicBezTo>
                      <a:cubicBezTo>
                        <a:pt x="49577" y="682"/>
                        <a:pt x="60495" y="-4777"/>
                        <a:pt x="55036" y="8871"/>
                      </a:cubicBezTo>
                      <a:cubicBezTo>
                        <a:pt x="52307" y="14330"/>
                        <a:pt x="49577" y="22519"/>
                        <a:pt x="41389" y="27978"/>
                      </a:cubicBezTo>
                      <a:cubicBezTo>
                        <a:pt x="41389" y="27978"/>
                        <a:pt x="79602" y="-2047"/>
                        <a:pt x="85061" y="3412"/>
                      </a:cubicBezTo>
                      <a:cubicBezTo>
                        <a:pt x="85061" y="3412"/>
                        <a:pt x="82331" y="11600"/>
                        <a:pt x="74143" y="27978"/>
                      </a:cubicBezTo>
                      <a:cubicBezTo>
                        <a:pt x="74143" y="27978"/>
                        <a:pt x="60495" y="49814"/>
                        <a:pt x="49577" y="52543"/>
                      </a:cubicBezTo>
                      <a:cubicBezTo>
                        <a:pt x="49577" y="52543"/>
                        <a:pt x="25011" y="55273"/>
                        <a:pt x="14093" y="63461"/>
                      </a:cubicBezTo>
                      <a:lnTo>
                        <a:pt x="446" y="49814"/>
                      </a:lnTo>
                      <a:close/>
                    </a:path>
                  </a:pathLst>
                </a:custGeom>
                <a:solidFill>
                  <a:srgbClr val="F1B287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3" name="Полилиния: фигура 82">
                  <a:extLst>
                    <a:ext uri="{FF2B5EF4-FFF2-40B4-BE49-F238E27FC236}">
                      <a16:creationId xmlns:a16="http://schemas.microsoft.com/office/drawing/2014/main" id="{78E59A62-D441-4503-B17B-6D6EDCD44EEC}"/>
                    </a:ext>
                  </a:extLst>
                </p:cNvPr>
                <p:cNvSpPr/>
                <p:nvPr/>
              </p:nvSpPr>
              <p:spPr>
                <a:xfrm>
                  <a:off x="6900043" y="4438989"/>
                  <a:ext cx="87344" cy="62254"/>
                </a:xfrm>
                <a:custGeom>
                  <a:avLst/>
                  <a:gdLst>
                    <a:gd name="connsiteX0" fmla="*/ 0 w 87344"/>
                    <a:gd name="connsiteY0" fmla="*/ 45877 h 62254"/>
                    <a:gd name="connsiteX1" fmla="*/ 21836 w 87344"/>
                    <a:gd name="connsiteY1" fmla="*/ 15852 h 62254"/>
                    <a:gd name="connsiteX2" fmla="*/ 43672 w 87344"/>
                    <a:gd name="connsiteY2" fmla="*/ 4934 h 62254"/>
                    <a:gd name="connsiteX3" fmla="*/ 57320 w 87344"/>
                    <a:gd name="connsiteY3" fmla="*/ 7664 h 62254"/>
                    <a:gd name="connsiteX4" fmla="*/ 43672 w 87344"/>
                    <a:gd name="connsiteY4" fmla="*/ 26770 h 62254"/>
                    <a:gd name="connsiteX5" fmla="*/ 87345 w 87344"/>
                    <a:gd name="connsiteY5" fmla="*/ 2205 h 62254"/>
                    <a:gd name="connsiteX6" fmla="*/ 76427 w 87344"/>
                    <a:gd name="connsiteY6" fmla="*/ 26770 h 62254"/>
                    <a:gd name="connsiteX7" fmla="*/ 51861 w 87344"/>
                    <a:gd name="connsiteY7" fmla="*/ 51336 h 62254"/>
                    <a:gd name="connsiteX8" fmla="*/ 16377 w 87344"/>
                    <a:gd name="connsiteY8" fmla="*/ 62254 h 62254"/>
                    <a:gd name="connsiteX9" fmla="*/ 0 w 87344"/>
                    <a:gd name="connsiteY9" fmla="*/ 45877 h 62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7344" h="62254">
                      <a:moveTo>
                        <a:pt x="0" y="45877"/>
                      </a:moveTo>
                      <a:cubicBezTo>
                        <a:pt x="0" y="45877"/>
                        <a:pt x="2730" y="18582"/>
                        <a:pt x="21836" y="15852"/>
                      </a:cubicBezTo>
                      <a:cubicBezTo>
                        <a:pt x="21836" y="15852"/>
                        <a:pt x="27295" y="15852"/>
                        <a:pt x="43672" y="4934"/>
                      </a:cubicBezTo>
                      <a:cubicBezTo>
                        <a:pt x="46402" y="2205"/>
                        <a:pt x="60050" y="-5984"/>
                        <a:pt x="57320" y="7664"/>
                      </a:cubicBezTo>
                      <a:cubicBezTo>
                        <a:pt x="54591" y="13123"/>
                        <a:pt x="51861" y="21311"/>
                        <a:pt x="43672" y="26770"/>
                      </a:cubicBezTo>
                      <a:cubicBezTo>
                        <a:pt x="43672" y="26770"/>
                        <a:pt x="81886" y="-3254"/>
                        <a:pt x="87345" y="2205"/>
                      </a:cubicBezTo>
                      <a:cubicBezTo>
                        <a:pt x="87345" y="2205"/>
                        <a:pt x="84615" y="10393"/>
                        <a:pt x="76427" y="26770"/>
                      </a:cubicBezTo>
                      <a:cubicBezTo>
                        <a:pt x="76427" y="26770"/>
                        <a:pt x="62779" y="51336"/>
                        <a:pt x="51861" y="51336"/>
                      </a:cubicBezTo>
                      <a:cubicBezTo>
                        <a:pt x="51861" y="51336"/>
                        <a:pt x="27295" y="54066"/>
                        <a:pt x="16377" y="62254"/>
                      </a:cubicBezTo>
                      <a:lnTo>
                        <a:pt x="0" y="45877"/>
                      </a:lnTo>
                      <a:close/>
                    </a:path>
                  </a:pathLst>
                </a:custGeom>
                <a:solidFill>
                  <a:srgbClr val="F1B287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4" name="Полилиния: фигура 83">
                  <a:extLst>
                    <a:ext uri="{FF2B5EF4-FFF2-40B4-BE49-F238E27FC236}">
                      <a16:creationId xmlns:a16="http://schemas.microsoft.com/office/drawing/2014/main" id="{FD786D10-C118-4CBB-A61F-F01FB3F1A370}"/>
                    </a:ext>
                  </a:extLst>
                </p:cNvPr>
                <p:cNvSpPr/>
                <p:nvPr/>
              </p:nvSpPr>
              <p:spPr>
                <a:xfrm>
                  <a:off x="6720700" y="4383147"/>
                  <a:ext cx="102916" cy="216458"/>
                </a:xfrm>
                <a:custGeom>
                  <a:avLst/>
                  <a:gdLst>
                    <a:gd name="connsiteX0" fmla="*/ 26489 w 102916"/>
                    <a:gd name="connsiteY0" fmla="*/ 726 h 216458"/>
                    <a:gd name="connsiteX1" fmla="*/ 102916 w 102916"/>
                    <a:gd name="connsiteY1" fmla="*/ 169957 h 216458"/>
                    <a:gd name="connsiteX2" fmla="*/ 59244 w 102916"/>
                    <a:gd name="connsiteY2" fmla="*/ 213629 h 216458"/>
                    <a:gd name="connsiteX3" fmla="*/ 15571 w 102916"/>
                    <a:gd name="connsiteY3" fmla="*/ 107178 h 216458"/>
                    <a:gd name="connsiteX4" fmla="*/ 10112 w 102916"/>
                    <a:gd name="connsiteY4" fmla="*/ 8915 h 216458"/>
                    <a:gd name="connsiteX5" fmla="*/ 26489 w 102916"/>
                    <a:gd name="connsiteY5" fmla="*/ 726 h 216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916" h="216458">
                      <a:moveTo>
                        <a:pt x="26489" y="726"/>
                      </a:moveTo>
                      <a:cubicBezTo>
                        <a:pt x="51055" y="6185"/>
                        <a:pt x="83809" y="109907"/>
                        <a:pt x="102916" y="169957"/>
                      </a:cubicBezTo>
                      <a:cubicBezTo>
                        <a:pt x="102916" y="169957"/>
                        <a:pt x="102916" y="230006"/>
                        <a:pt x="59244" y="213629"/>
                      </a:cubicBezTo>
                      <a:cubicBezTo>
                        <a:pt x="40137" y="186334"/>
                        <a:pt x="23760" y="134473"/>
                        <a:pt x="15571" y="107178"/>
                      </a:cubicBezTo>
                      <a:cubicBezTo>
                        <a:pt x="7383" y="79882"/>
                        <a:pt x="-11724" y="30751"/>
                        <a:pt x="10112" y="8915"/>
                      </a:cubicBezTo>
                      <a:cubicBezTo>
                        <a:pt x="12842" y="3456"/>
                        <a:pt x="21030" y="-2003"/>
                        <a:pt x="26489" y="726"/>
                      </a:cubicBezTo>
                      <a:close/>
                    </a:path>
                  </a:pathLst>
                </a:custGeom>
                <a:solidFill>
                  <a:srgbClr val="EF676A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5" name="Полилиния: фигура 84">
                  <a:extLst>
                    <a:ext uri="{FF2B5EF4-FFF2-40B4-BE49-F238E27FC236}">
                      <a16:creationId xmlns:a16="http://schemas.microsoft.com/office/drawing/2014/main" id="{C4E2030B-323C-4124-AFD5-664DA6F729B5}"/>
                    </a:ext>
                  </a:extLst>
                </p:cNvPr>
                <p:cNvSpPr/>
                <p:nvPr/>
              </p:nvSpPr>
              <p:spPr>
                <a:xfrm>
                  <a:off x="6728083" y="4386603"/>
                  <a:ext cx="84615" cy="152853"/>
                </a:xfrm>
                <a:custGeom>
                  <a:avLst/>
                  <a:gdLst>
                    <a:gd name="connsiteX0" fmla="*/ 0 w 84615"/>
                    <a:gd name="connsiteY0" fmla="*/ 13648 h 152853"/>
                    <a:gd name="connsiteX1" fmla="*/ 68238 w 84615"/>
                    <a:gd name="connsiteY1" fmla="*/ 152853 h 152853"/>
                    <a:gd name="connsiteX2" fmla="*/ 84615 w 84615"/>
                    <a:gd name="connsiteY2" fmla="*/ 136476 h 152853"/>
                    <a:gd name="connsiteX3" fmla="*/ 16377 w 84615"/>
                    <a:gd name="connsiteY3" fmla="*/ 0 h 152853"/>
                    <a:gd name="connsiteX4" fmla="*/ 0 w 84615"/>
                    <a:gd name="connsiteY4" fmla="*/ 5459 h 152853"/>
                    <a:gd name="connsiteX5" fmla="*/ 0 w 84615"/>
                    <a:gd name="connsiteY5" fmla="*/ 13648 h 15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615" h="152853">
                      <a:moveTo>
                        <a:pt x="0" y="13648"/>
                      </a:moveTo>
                      <a:cubicBezTo>
                        <a:pt x="0" y="13648"/>
                        <a:pt x="46402" y="46402"/>
                        <a:pt x="68238" y="152853"/>
                      </a:cubicBezTo>
                      <a:lnTo>
                        <a:pt x="84615" y="136476"/>
                      </a:lnTo>
                      <a:cubicBezTo>
                        <a:pt x="84615" y="136476"/>
                        <a:pt x="46402" y="5459"/>
                        <a:pt x="16377" y="0"/>
                      </a:cubicBezTo>
                      <a:lnTo>
                        <a:pt x="0" y="5459"/>
                      </a:lnTo>
                      <a:lnTo>
                        <a:pt x="0" y="13648"/>
                      </a:lnTo>
                      <a:close/>
                    </a:path>
                  </a:pathLst>
                </a:custGeom>
                <a:solidFill>
                  <a:srgbClr val="D95052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6" name="Полилиния: фигура 85">
                  <a:extLst>
                    <a:ext uri="{FF2B5EF4-FFF2-40B4-BE49-F238E27FC236}">
                      <a16:creationId xmlns:a16="http://schemas.microsoft.com/office/drawing/2014/main" id="{592224C1-2595-4F2D-8B38-A8E3713CDDB5}"/>
                    </a:ext>
                  </a:extLst>
                </p:cNvPr>
                <p:cNvSpPr/>
                <p:nvPr/>
              </p:nvSpPr>
              <p:spPr>
                <a:xfrm>
                  <a:off x="6916420" y="4438464"/>
                  <a:ext cx="65508" cy="57320"/>
                </a:xfrm>
                <a:custGeom>
                  <a:avLst/>
                  <a:gdLst>
                    <a:gd name="connsiteX0" fmla="*/ 35484 w 65508"/>
                    <a:gd name="connsiteY0" fmla="*/ 0 h 57320"/>
                    <a:gd name="connsiteX1" fmla="*/ 19107 w 65508"/>
                    <a:gd name="connsiteY1" fmla="*/ 27295 h 57320"/>
                    <a:gd name="connsiteX2" fmla="*/ 0 w 65508"/>
                    <a:gd name="connsiteY2" fmla="*/ 40943 h 57320"/>
                    <a:gd name="connsiteX3" fmla="*/ 5459 w 65508"/>
                    <a:gd name="connsiteY3" fmla="*/ 57320 h 57320"/>
                    <a:gd name="connsiteX4" fmla="*/ 32754 w 65508"/>
                    <a:gd name="connsiteY4" fmla="*/ 51861 h 57320"/>
                    <a:gd name="connsiteX5" fmla="*/ 57320 w 65508"/>
                    <a:gd name="connsiteY5" fmla="*/ 24566 h 57320"/>
                    <a:gd name="connsiteX6" fmla="*/ 65509 w 65508"/>
                    <a:gd name="connsiteY6" fmla="*/ 2730 h 57320"/>
                    <a:gd name="connsiteX7" fmla="*/ 38213 w 65508"/>
                    <a:gd name="connsiteY7" fmla="*/ 13648 h 57320"/>
                    <a:gd name="connsiteX8" fmla="*/ 21836 w 65508"/>
                    <a:gd name="connsiteY8" fmla="*/ 24566 h 57320"/>
                    <a:gd name="connsiteX9" fmla="*/ 35484 w 65508"/>
                    <a:gd name="connsiteY9" fmla="*/ 0 h 5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508" h="57320">
                      <a:moveTo>
                        <a:pt x="35484" y="0"/>
                      </a:moveTo>
                      <a:cubicBezTo>
                        <a:pt x="35484" y="0"/>
                        <a:pt x="38213" y="13648"/>
                        <a:pt x="19107" y="27295"/>
                      </a:cubicBezTo>
                      <a:lnTo>
                        <a:pt x="0" y="40943"/>
                      </a:lnTo>
                      <a:lnTo>
                        <a:pt x="5459" y="57320"/>
                      </a:lnTo>
                      <a:cubicBezTo>
                        <a:pt x="5459" y="57320"/>
                        <a:pt x="21836" y="51861"/>
                        <a:pt x="32754" y="51861"/>
                      </a:cubicBezTo>
                      <a:cubicBezTo>
                        <a:pt x="32754" y="51861"/>
                        <a:pt x="40943" y="54591"/>
                        <a:pt x="57320" y="24566"/>
                      </a:cubicBezTo>
                      <a:lnTo>
                        <a:pt x="65509" y="2730"/>
                      </a:lnTo>
                      <a:cubicBezTo>
                        <a:pt x="65509" y="2730"/>
                        <a:pt x="65509" y="-5459"/>
                        <a:pt x="38213" y="13648"/>
                      </a:cubicBezTo>
                      <a:lnTo>
                        <a:pt x="21836" y="24566"/>
                      </a:lnTo>
                      <a:cubicBezTo>
                        <a:pt x="24566" y="27295"/>
                        <a:pt x="49131" y="8189"/>
                        <a:pt x="35484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7" name="Полилиния: фигура 86">
                  <a:extLst>
                    <a:ext uri="{FF2B5EF4-FFF2-40B4-BE49-F238E27FC236}">
                      <a16:creationId xmlns:a16="http://schemas.microsoft.com/office/drawing/2014/main" id="{874C29AA-E05E-4E32-8EE8-6FD59DC053F1}"/>
                    </a:ext>
                  </a:extLst>
                </p:cNvPr>
                <p:cNvSpPr/>
                <p:nvPr/>
              </p:nvSpPr>
              <p:spPr>
                <a:xfrm>
                  <a:off x="6771755" y="4467350"/>
                  <a:ext cx="148140" cy="122602"/>
                </a:xfrm>
                <a:custGeom>
                  <a:avLst/>
                  <a:gdLst>
                    <a:gd name="connsiteX0" fmla="*/ 16377 w 148140"/>
                    <a:gd name="connsiteY0" fmla="*/ 63917 h 122602"/>
                    <a:gd name="connsiteX1" fmla="*/ 117370 w 148140"/>
                    <a:gd name="connsiteY1" fmla="*/ 1138 h 122602"/>
                    <a:gd name="connsiteX2" fmla="*/ 144665 w 148140"/>
                    <a:gd name="connsiteY2" fmla="*/ 44811 h 122602"/>
                    <a:gd name="connsiteX3" fmla="*/ 40943 w 148140"/>
                    <a:gd name="connsiteY3" fmla="*/ 118508 h 122602"/>
                    <a:gd name="connsiteX4" fmla="*/ 8189 w 148140"/>
                    <a:gd name="connsiteY4" fmla="*/ 118508 h 122602"/>
                    <a:gd name="connsiteX5" fmla="*/ 0 w 148140"/>
                    <a:gd name="connsiteY5" fmla="*/ 88483 h 122602"/>
                    <a:gd name="connsiteX6" fmla="*/ 16377 w 148140"/>
                    <a:gd name="connsiteY6" fmla="*/ 63917 h 12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8140" h="122602">
                      <a:moveTo>
                        <a:pt x="16377" y="63917"/>
                      </a:moveTo>
                      <a:lnTo>
                        <a:pt x="117370" y="1138"/>
                      </a:lnTo>
                      <a:cubicBezTo>
                        <a:pt x="139206" y="-7050"/>
                        <a:pt x="155583" y="31163"/>
                        <a:pt x="144665" y="44811"/>
                      </a:cubicBezTo>
                      <a:lnTo>
                        <a:pt x="40943" y="118508"/>
                      </a:lnTo>
                      <a:cubicBezTo>
                        <a:pt x="27295" y="123967"/>
                        <a:pt x="13648" y="123967"/>
                        <a:pt x="8189" y="118508"/>
                      </a:cubicBezTo>
                      <a:cubicBezTo>
                        <a:pt x="0" y="113049"/>
                        <a:pt x="0" y="99401"/>
                        <a:pt x="0" y="88483"/>
                      </a:cubicBezTo>
                      <a:cubicBezTo>
                        <a:pt x="0" y="80294"/>
                        <a:pt x="5459" y="72106"/>
                        <a:pt x="16377" y="63917"/>
                      </a:cubicBezTo>
                      <a:close/>
                    </a:path>
                  </a:pathLst>
                </a:custGeom>
                <a:solidFill>
                  <a:srgbClr val="FE8282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8" name="Полилиния: фигура 87">
                  <a:extLst>
                    <a:ext uri="{FF2B5EF4-FFF2-40B4-BE49-F238E27FC236}">
                      <a16:creationId xmlns:a16="http://schemas.microsoft.com/office/drawing/2014/main" id="{C689D6EB-58B9-48C3-80B3-4E2B1A67B811}"/>
                    </a:ext>
                  </a:extLst>
                </p:cNvPr>
                <p:cNvSpPr/>
                <p:nvPr/>
              </p:nvSpPr>
              <p:spPr>
                <a:xfrm>
                  <a:off x="6805419" y="4487595"/>
                  <a:ext cx="114152" cy="103418"/>
                </a:xfrm>
                <a:custGeom>
                  <a:avLst/>
                  <a:gdLst>
                    <a:gd name="connsiteX0" fmla="*/ 7279 w 114152"/>
                    <a:gd name="connsiteY0" fmla="*/ 100992 h 103418"/>
                    <a:gd name="connsiteX1" fmla="*/ 7279 w 114152"/>
                    <a:gd name="connsiteY1" fmla="*/ 100992 h 103418"/>
                    <a:gd name="connsiteX2" fmla="*/ 111001 w 114152"/>
                    <a:gd name="connsiteY2" fmla="*/ 27295 h 103418"/>
                    <a:gd name="connsiteX3" fmla="*/ 111001 w 114152"/>
                    <a:gd name="connsiteY3" fmla="*/ 0 h 103418"/>
                    <a:gd name="connsiteX4" fmla="*/ 7279 w 114152"/>
                    <a:gd name="connsiteY4" fmla="*/ 100992 h 103418"/>
                    <a:gd name="connsiteX5" fmla="*/ 7279 w 114152"/>
                    <a:gd name="connsiteY5" fmla="*/ 100992 h 103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152" h="103418">
                      <a:moveTo>
                        <a:pt x="7279" y="100992"/>
                      </a:moveTo>
                      <a:cubicBezTo>
                        <a:pt x="7279" y="100992"/>
                        <a:pt x="-9098" y="106452"/>
                        <a:pt x="7279" y="100992"/>
                      </a:cubicBezTo>
                      <a:lnTo>
                        <a:pt x="111001" y="27295"/>
                      </a:lnTo>
                      <a:cubicBezTo>
                        <a:pt x="116460" y="21836"/>
                        <a:pt x="113730" y="10918"/>
                        <a:pt x="111001" y="0"/>
                      </a:cubicBezTo>
                      <a:cubicBezTo>
                        <a:pt x="72787" y="35484"/>
                        <a:pt x="23656" y="90074"/>
                        <a:pt x="7279" y="100992"/>
                      </a:cubicBezTo>
                      <a:lnTo>
                        <a:pt x="7279" y="100992"/>
                      </a:lnTo>
                      <a:close/>
                    </a:path>
                  </a:pathLst>
                </a:custGeom>
                <a:solidFill>
                  <a:srgbClr val="D95052"/>
                </a:solidFill>
                <a:ln w="27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C279DF-226B-4EEE-9802-2F179892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217090" y="846157"/>
            <a:ext cx="2460761" cy="2102495"/>
          </a:xfrm>
          <a:prstGeom prst="rect">
            <a:avLst/>
          </a:prstGeom>
        </p:spPr>
      </p:pic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948A5AB9-6F58-4DF4-A9A2-B9E462FCA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5930" y="560368"/>
            <a:ext cx="1806480" cy="1864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Линейная схема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1A243B3-FC4A-4163-AF26-BDF1AED71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F11A-CAD2-4FD2-9793-0DC6E98D1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1D1D1">
                    <a:lumMod val="9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1D1D1">
                  <a:lumMod val="9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7A868F-A005-4B49-B52F-7FDAB0CE57F9}"/>
              </a:ext>
            </a:extLst>
          </p:cNvPr>
          <p:cNvSpPr txBox="1"/>
          <p:nvPr/>
        </p:nvSpPr>
        <p:spPr>
          <a:xfrm>
            <a:off x="466928" y="4356503"/>
            <a:ext cx="296232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242834">
                    <a:lumMod val="60000"/>
                    <a:lumOff val="40000"/>
                  </a:srgbClr>
                </a:solidFill>
                <a:latin typeface="Open Sans"/>
              </a:rPr>
              <a:t>центр записи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42834">
                  <a:lumMod val="60000"/>
                  <a:lumOff val="4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242834">
                  <a:lumMod val="60000"/>
                  <a:lumOff val="4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Запись пациентов на прием.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Ведение расписания врачей и служб.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Просмотр журнала направлений и записей.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Удаление записи пациентов.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Поиск прикрепленных пациентов.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Модерация интернет-записи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Модерация людей с портала интернет-записи.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Поиск участков и врачей по адресу.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Просмотр и формирование отчетов.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Управление рассылками.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DE23CC-996E-46E8-81E4-DBF933CF5FD9}"/>
              </a:ext>
            </a:extLst>
          </p:cNvPr>
          <p:cNvSpPr txBox="1"/>
          <p:nvPr/>
        </p:nvSpPr>
        <p:spPr>
          <a:xfrm>
            <a:off x="3450488" y="3578673"/>
            <a:ext cx="27666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Регистратура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242834">
                  <a:lumMod val="60000"/>
                  <a:lumOff val="4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Работа с расписанием.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Запись к врачу.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Выписка направления.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Запись в очередь.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Прикрепление пациентов к МО.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Работа с </a:t>
            </a:r>
            <a:r>
              <a:rPr lang="ru-RU" sz="1100" b="0" i="0" dirty="0" err="1">
                <a:solidFill>
                  <a:srgbClr val="172B4D"/>
                </a:solidFill>
                <a:effectLst/>
                <a:latin typeface="-apple-system"/>
              </a:rPr>
              <a:t>картохранилищем</a:t>
            </a: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: поиск, просмотр сведений о посещении пациентом поликлиники, печать документов.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Работа с журналом направлений.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Просмотр и формирование отчетов.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172B4D"/>
                </a:solidFill>
                <a:effectLst/>
                <a:latin typeface="-apple-system"/>
              </a:rPr>
              <a:t>Доступ к ЭМК.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CDFD60-41E0-4F54-A921-93319F5F71D4}"/>
              </a:ext>
            </a:extLst>
          </p:cNvPr>
          <p:cNvSpPr txBox="1"/>
          <p:nvPr/>
        </p:nvSpPr>
        <p:spPr>
          <a:xfrm>
            <a:off x="6234483" y="2800842"/>
            <a:ext cx="27359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Прием  врача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1568E8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771BCD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6"/>
              </a:rPr>
              <a:t>Прием пациента врачом поликлиники без записи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7"/>
              </a:rPr>
              <a:t>Создание нового случая АПЛ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8"/>
              </a:rPr>
              <a:t>Создание повторного посещения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9"/>
              </a:rPr>
              <a:t>Добавление назначений и направлений в посещение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0"/>
              </a:rPr>
              <a:t>Добавление дополнительных услуг в посещение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1"/>
              </a:rPr>
              <a:t>Создание листков нетрудоспособности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2"/>
              </a:rPr>
              <a:t>Заполнение результата лечения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3"/>
              </a:rPr>
              <a:t>Изменение даты посещения для создания посещения задним числом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4"/>
              </a:rPr>
              <a:t>Запрос амбулаторной карты в </a:t>
            </a:r>
            <a:r>
              <a:rPr lang="ru-RU" sz="1100" b="0" i="0" dirty="0" err="1">
                <a:solidFill>
                  <a:srgbClr val="0052CC"/>
                </a:solidFill>
                <a:effectLst/>
                <a:latin typeface="-apple-system"/>
                <a:hlinkClick r:id="rId14"/>
              </a:rPr>
              <a:t>картохранилище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2D4ABD-1E65-4F7A-8F38-EF7A76ED3C96}"/>
              </a:ext>
            </a:extLst>
          </p:cNvPr>
          <p:cNvSpPr txBox="1"/>
          <p:nvPr/>
        </p:nvSpPr>
        <p:spPr>
          <a:xfrm>
            <a:off x="8980730" y="2189985"/>
            <a:ext cx="2974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242834">
                    <a:lumMod val="60000"/>
                    <a:lumOff val="40000"/>
                  </a:srgbClr>
                </a:solidFill>
                <a:latin typeface="Open Sans"/>
              </a:rPr>
              <a:t>Лабораторные анализы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242834">
                  <a:lumMod val="60000"/>
                  <a:lumOff val="4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5"/>
              </a:rPr>
              <a:t>Настройка связи МО с ЛИС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6"/>
              </a:rPr>
              <a:t>Схемы автоматизации лаборатории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7"/>
              </a:rPr>
              <a:t>инструкция (АРМ сотрудника пункта забора, АРМ регистрационной службы лаборатории, АРМ лаборанта)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/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8"/>
              </a:rPr>
              <a:t>Добавление анализатора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19"/>
              </a:rPr>
              <a:t>Добавление услуг для службы лаборатории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20"/>
              </a:rPr>
              <a:t>Настройка связи между лабораторией и пунктом забора биоматериала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21"/>
              </a:rPr>
              <a:t>Добавление модели анализатора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100" b="0" i="0" dirty="0">
                <a:solidFill>
                  <a:srgbClr val="0052CC"/>
                </a:solidFill>
                <a:effectLst/>
                <a:latin typeface="-apple-system"/>
                <a:hlinkClick r:id="rId22"/>
              </a:rPr>
              <a:t>Настройка связи исследований (комплексных услуг) с типом контейнера, пробой и биоматериалом</a:t>
            </a:r>
            <a:endParaRPr lang="ru-RU" sz="1100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689AFDF-DDCC-4431-99B3-EC8A1F5E3519}"/>
              </a:ext>
            </a:extLst>
          </p:cNvPr>
          <p:cNvGrpSpPr/>
          <p:nvPr/>
        </p:nvGrpSpPr>
        <p:grpSpPr>
          <a:xfrm>
            <a:off x="551730" y="2461787"/>
            <a:ext cx="11114765" cy="2289133"/>
            <a:chOff x="419100" y="4283473"/>
            <a:chExt cx="8864600" cy="1495027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BBC34A97-C549-4946-AEF1-2579398B69B4}"/>
                </a:ext>
              </a:extLst>
            </p:cNvPr>
            <p:cNvSpPr/>
            <p:nvPr/>
          </p:nvSpPr>
          <p:spPr>
            <a:xfrm>
              <a:off x="2463800" y="5283200"/>
              <a:ext cx="2273300" cy="495300"/>
            </a:xfrm>
            <a:custGeom>
              <a:avLst/>
              <a:gdLst>
                <a:gd name="connsiteX0" fmla="*/ 0 w 2273300"/>
                <a:gd name="connsiteY0" fmla="*/ 495300 h 495300"/>
                <a:gd name="connsiteX1" fmla="*/ 228600 w 2273300"/>
                <a:gd name="connsiteY1" fmla="*/ 0 h 495300"/>
                <a:gd name="connsiteX2" fmla="*/ 2273300 w 22733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300" h="495300">
                  <a:moveTo>
                    <a:pt x="0" y="495300"/>
                  </a:moveTo>
                  <a:lnTo>
                    <a:pt x="228600" y="0"/>
                  </a:lnTo>
                  <a:lnTo>
                    <a:pt x="2273300" y="0"/>
                  </a:lnTo>
                </a:path>
              </a:pathLst>
            </a:custGeom>
            <a:ln w="38100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428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C0DDD5C4-54AF-4E87-BBB6-639687F240DF}"/>
                </a:ext>
              </a:extLst>
            </p:cNvPr>
            <p:cNvSpPr/>
            <p:nvPr/>
          </p:nvSpPr>
          <p:spPr>
            <a:xfrm>
              <a:off x="4737100" y="4787900"/>
              <a:ext cx="2273300" cy="495300"/>
            </a:xfrm>
            <a:custGeom>
              <a:avLst/>
              <a:gdLst>
                <a:gd name="connsiteX0" fmla="*/ 0 w 2273300"/>
                <a:gd name="connsiteY0" fmla="*/ 495300 h 495300"/>
                <a:gd name="connsiteX1" fmla="*/ 228600 w 2273300"/>
                <a:gd name="connsiteY1" fmla="*/ 0 h 495300"/>
                <a:gd name="connsiteX2" fmla="*/ 2273300 w 22733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300" h="495300">
                  <a:moveTo>
                    <a:pt x="0" y="495300"/>
                  </a:moveTo>
                  <a:lnTo>
                    <a:pt x="228600" y="0"/>
                  </a:lnTo>
                  <a:lnTo>
                    <a:pt x="2273300" y="0"/>
                  </a:lnTo>
                </a:path>
              </a:pathLst>
            </a:custGeom>
            <a:ln w="381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428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FB2553A2-396D-43C7-BAD0-EBDC01AE85DE}"/>
                </a:ext>
              </a:extLst>
            </p:cNvPr>
            <p:cNvSpPr/>
            <p:nvPr/>
          </p:nvSpPr>
          <p:spPr>
            <a:xfrm>
              <a:off x="7010400" y="4283473"/>
              <a:ext cx="2273300" cy="495300"/>
            </a:xfrm>
            <a:custGeom>
              <a:avLst/>
              <a:gdLst>
                <a:gd name="connsiteX0" fmla="*/ 0 w 2273300"/>
                <a:gd name="connsiteY0" fmla="*/ 495300 h 495300"/>
                <a:gd name="connsiteX1" fmla="*/ 228600 w 2273300"/>
                <a:gd name="connsiteY1" fmla="*/ 0 h 495300"/>
                <a:gd name="connsiteX2" fmla="*/ 2273300 w 2273300"/>
                <a:gd name="connsiteY2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300" h="495300">
                  <a:moveTo>
                    <a:pt x="0" y="495300"/>
                  </a:moveTo>
                  <a:lnTo>
                    <a:pt x="228600" y="0"/>
                  </a:lnTo>
                  <a:lnTo>
                    <a:pt x="2273300" y="0"/>
                  </a:lnTo>
                </a:path>
              </a:pathLst>
            </a:custGeom>
            <a:ln w="38100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428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B6C0716B-7764-40DF-B6D6-B74B7924F9E8}"/>
                </a:ext>
              </a:extLst>
            </p:cNvPr>
            <p:cNvSpPr/>
            <p:nvPr/>
          </p:nvSpPr>
          <p:spPr>
            <a:xfrm>
              <a:off x="419100" y="5778500"/>
              <a:ext cx="2044700" cy="0"/>
            </a:xfrm>
            <a:custGeom>
              <a:avLst/>
              <a:gdLst>
                <a:gd name="connsiteX0" fmla="*/ 0 w 2273300"/>
                <a:gd name="connsiteY0" fmla="*/ 495300 h 495300"/>
                <a:gd name="connsiteX1" fmla="*/ 228600 w 2273300"/>
                <a:gd name="connsiteY1" fmla="*/ 0 h 495300"/>
                <a:gd name="connsiteX2" fmla="*/ 2273300 w 2273300"/>
                <a:gd name="connsiteY2" fmla="*/ 0 h 495300"/>
                <a:gd name="connsiteX0" fmla="*/ 0 w 2044700"/>
                <a:gd name="connsiteY0" fmla="*/ 0 h 0"/>
                <a:gd name="connsiteX1" fmla="*/ 2044700 w 20447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44700">
                  <a:moveTo>
                    <a:pt x="0" y="0"/>
                  </a:moveTo>
                  <a:lnTo>
                    <a:pt x="2044700" y="0"/>
                  </a:lnTo>
                </a:path>
              </a:pathLst>
            </a:custGeom>
            <a:ln w="38100" cap="rnd">
              <a:solidFill>
                <a:schemeClr val="tx1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42834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40" name="Shape 3624">
            <a:extLst>
              <a:ext uri="{FF2B5EF4-FFF2-40B4-BE49-F238E27FC236}">
                <a16:creationId xmlns:a16="http://schemas.microsoft.com/office/drawing/2014/main" id="{E3B7D13D-2B47-463A-8055-C75D6447C4DC}"/>
              </a:ext>
            </a:extLst>
          </p:cNvPr>
          <p:cNvSpPr/>
          <p:nvPr/>
        </p:nvSpPr>
        <p:spPr>
          <a:xfrm>
            <a:off x="758551" y="4003149"/>
            <a:ext cx="268806" cy="24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1" name="Shape 3624">
            <a:extLst>
              <a:ext uri="{FF2B5EF4-FFF2-40B4-BE49-F238E27FC236}">
                <a16:creationId xmlns:a16="http://schemas.microsoft.com/office/drawing/2014/main" id="{34EA34B1-99E8-4A2F-8DE9-75D29EE79289}"/>
              </a:ext>
            </a:extLst>
          </p:cNvPr>
          <p:cNvSpPr/>
          <p:nvPr/>
        </p:nvSpPr>
        <p:spPr>
          <a:xfrm>
            <a:off x="3587669" y="3231802"/>
            <a:ext cx="268806" cy="24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2" name="Shape 3624">
            <a:extLst>
              <a:ext uri="{FF2B5EF4-FFF2-40B4-BE49-F238E27FC236}">
                <a16:creationId xmlns:a16="http://schemas.microsoft.com/office/drawing/2014/main" id="{2A557504-1290-4665-B36E-2D7134657B02}"/>
              </a:ext>
            </a:extLst>
          </p:cNvPr>
          <p:cNvSpPr/>
          <p:nvPr/>
        </p:nvSpPr>
        <p:spPr>
          <a:xfrm>
            <a:off x="6416784" y="2460452"/>
            <a:ext cx="268806" cy="24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43" name="Shape 3624">
            <a:extLst>
              <a:ext uri="{FF2B5EF4-FFF2-40B4-BE49-F238E27FC236}">
                <a16:creationId xmlns:a16="http://schemas.microsoft.com/office/drawing/2014/main" id="{1D0C8535-1101-4711-9ED0-AF6E3AA0EFEE}"/>
              </a:ext>
            </a:extLst>
          </p:cNvPr>
          <p:cNvSpPr/>
          <p:nvPr/>
        </p:nvSpPr>
        <p:spPr>
          <a:xfrm>
            <a:off x="9245884" y="1689100"/>
            <a:ext cx="268806" cy="24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pic>
        <p:nvPicPr>
          <p:cNvPr id="213" name="Рисунок 212">
            <a:extLst>
              <a:ext uri="{FF2B5EF4-FFF2-40B4-BE49-F238E27FC236}">
                <a16:creationId xmlns:a16="http://schemas.microsoft.com/office/drawing/2014/main" id="{9DFDB800-5932-49D4-B2DE-F59D11B6421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98017" y="2414450"/>
            <a:ext cx="16478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6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755" y="362549"/>
            <a:ext cx="6489290" cy="1356360"/>
          </a:xfrm>
        </p:spPr>
        <p:txBody>
          <a:bodyPr/>
          <a:lstStyle/>
          <a:p>
            <a:pPr algn="r"/>
            <a:r>
              <a:rPr lang="ru-RU" dirty="0"/>
              <a:t>Линейная схема</a:t>
            </a:r>
            <a:endParaRPr lang="en-US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1A243B3-FC4A-4163-AF26-BDF1AED71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F11A-CAD2-4FD2-9793-0DC6E98D19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D1D1D1">
                    <a:lumMod val="9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1D1D1">
                  <a:lumMod val="9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80ECD70-439D-412F-82C3-2D020F5DCEAF}"/>
              </a:ext>
            </a:extLst>
          </p:cNvPr>
          <p:cNvGrpSpPr/>
          <p:nvPr/>
        </p:nvGrpSpPr>
        <p:grpSpPr>
          <a:xfrm flipH="1">
            <a:off x="368586" y="2098860"/>
            <a:ext cx="11823411" cy="4868005"/>
            <a:chOff x="147909" y="1689100"/>
            <a:chExt cx="11561974" cy="486800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7A868F-A005-4B49-B52F-7FDAB0CE57F9}"/>
                </a:ext>
              </a:extLst>
            </p:cNvPr>
            <p:cNvSpPr txBox="1"/>
            <p:nvPr/>
          </p:nvSpPr>
          <p:spPr>
            <a:xfrm>
              <a:off x="147909" y="4356503"/>
              <a:ext cx="2967543" cy="220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srgbClr val="242834">
                      <a:lumMod val="60000"/>
                      <a:lumOff val="40000"/>
                    </a:srgbClr>
                  </a:solidFill>
                  <a:latin typeface="Open Sans"/>
                </a:rPr>
                <a:t>Договорной отдел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Ведение базы договоров с контрагентами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Ведение справочника программ прикрепления (страховых программ)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импорт в систему получаемых от контрагентов списков прикрепленного контингента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Формирование счетов для контрагентов, печать реестров оказанных услуг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Учет полученных оплат и актов медико-экономических экспертиз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2DE23CC-996E-46E8-81E4-DBF933CF5FD9}"/>
                </a:ext>
              </a:extLst>
            </p:cNvPr>
            <p:cNvSpPr txBox="1"/>
            <p:nvPr/>
          </p:nvSpPr>
          <p:spPr>
            <a:xfrm>
              <a:off x="3257304" y="3613341"/>
              <a:ext cx="2759477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dirty="0">
                  <a:solidFill>
                    <a:srgbClr val="242834">
                      <a:lumMod val="60000"/>
                      <a:lumOff val="40000"/>
                    </a:srgbClr>
                  </a:solidFill>
                  <a:latin typeface="Open Sans"/>
                </a:rPr>
                <a:t>Вызов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 врача на дом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2"/>
                </a:rPr>
                <a:t>Настройка Системы для вызова врача на дом</a:t>
              </a:r>
              <a:endParaRPr lang="ru-RU" sz="1100" b="0" i="0" dirty="0">
                <a:solidFill>
                  <a:srgbClr val="172B4D"/>
                </a:solidFill>
                <a:effectLst/>
                <a:latin typeface="-apple-system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3"/>
                </a:rPr>
                <a:t>Работа с вызовом врача на дом в АРМ регистратора поликлиники АРМ оператора </a:t>
              </a:r>
              <a:r>
                <a:rPr lang="ru-RU" sz="1100" b="0" i="0" dirty="0" err="1">
                  <a:solidFill>
                    <a:srgbClr val="0052CC"/>
                  </a:solidFill>
                  <a:effectLst/>
                  <a:latin typeface="-apple-system"/>
                  <a:hlinkClick r:id="rId3"/>
                </a:rPr>
                <a:t>call</a:t>
              </a: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3"/>
                </a:rPr>
                <a:t>-центра</a:t>
              </a:r>
              <a:endParaRPr lang="ru-RU" sz="1100" b="0" i="0" dirty="0">
                <a:solidFill>
                  <a:srgbClr val="172B4D"/>
                </a:solidFill>
                <a:effectLst/>
                <a:latin typeface="-apple-system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4"/>
                </a:rPr>
                <a:t>Работа с вызовом врача на дом в АРМ врача поликлиники</a:t>
              </a:r>
              <a:endParaRPr lang="ru-RU" sz="1100" b="0" i="0" dirty="0">
                <a:solidFill>
                  <a:srgbClr val="172B4D"/>
                </a:solidFill>
                <a:effectLst/>
                <a:latin typeface="-apple-system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5"/>
                </a:rPr>
                <a:t>Отчетность и включение случая лечения с вызовом врача на дом в реестры счетов</a:t>
              </a:r>
              <a:endParaRPr lang="ru-RU" sz="1100" b="0" i="0" dirty="0">
                <a:solidFill>
                  <a:srgbClr val="172B4D"/>
                </a:solidFill>
                <a:effectLst/>
                <a:latin typeface="-apple-system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CDFD60-41E0-4F54-A921-93319F5F71D4}"/>
                </a:ext>
              </a:extLst>
            </p:cNvPr>
            <p:cNvSpPr txBox="1"/>
            <p:nvPr/>
          </p:nvSpPr>
          <p:spPr>
            <a:xfrm>
              <a:off x="6279604" y="2800842"/>
              <a:ext cx="25988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568E8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детское отделение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71BCD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Идейные соображения высшего порядка, а также рамки и место обучения кадров влечет за собой процесс внедрения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2D4ABD-1E65-4F7A-8F38-EF7A76ED3C96}"/>
                </a:ext>
              </a:extLst>
            </p:cNvPr>
            <p:cNvSpPr txBox="1"/>
            <p:nvPr/>
          </p:nvSpPr>
          <p:spPr>
            <a:xfrm>
              <a:off x="9145740" y="2119058"/>
              <a:ext cx="25641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4283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диагностика </a:t>
              </a:r>
              <a:endPara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100" b="0" i="0" dirty="0">
                  <a:solidFill>
                    <a:srgbClr val="0052CC"/>
                  </a:solidFill>
                  <a:effectLst/>
                  <a:latin typeface="-apple-system"/>
                  <a:hlinkClick r:id="rId6"/>
                </a:rPr>
                <a:t>Добавление и настройка службы лабораторной диагностики. Общий алгоритм работы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42834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E689AFDF-DDCC-4431-99B3-EC8A1F5E3519}"/>
                </a:ext>
              </a:extLst>
            </p:cNvPr>
            <p:cNvGrpSpPr/>
            <p:nvPr/>
          </p:nvGrpSpPr>
          <p:grpSpPr>
            <a:xfrm>
              <a:off x="551730" y="2461787"/>
              <a:ext cx="11114765" cy="2289133"/>
              <a:chOff x="419100" y="4283473"/>
              <a:chExt cx="8864600" cy="1495027"/>
            </a:xfrm>
          </p:grpSpPr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BBC34A97-C549-4946-AEF1-2579398B69B4}"/>
                  </a:ext>
                </a:extLst>
              </p:cNvPr>
              <p:cNvSpPr/>
              <p:nvPr/>
            </p:nvSpPr>
            <p:spPr>
              <a:xfrm>
                <a:off x="2463800" y="5283200"/>
                <a:ext cx="2273300" cy="495300"/>
              </a:xfrm>
              <a:custGeom>
                <a:avLst/>
                <a:gdLst>
                  <a:gd name="connsiteX0" fmla="*/ 0 w 2273300"/>
                  <a:gd name="connsiteY0" fmla="*/ 495300 h 495300"/>
                  <a:gd name="connsiteX1" fmla="*/ 228600 w 2273300"/>
                  <a:gd name="connsiteY1" fmla="*/ 0 h 495300"/>
                  <a:gd name="connsiteX2" fmla="*/ 2273300 w 2273300"/>
                  <a:gd name="connsiteY2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3300" h="495300">
                    <a:moveTo>
                      <a:pt x="0" y="495300"/>
                    </a:moveTo>
                    <a:lnTo>
                      <a:pt x="228600" y="0"/>
                    </a:lnTo>
                    <a:lnTo>
                      <a:pt x="2273300" y="0"/>
                    </a:lnTo>
                  </a:path>
                </a:pathLst>
              </a:custGeom>
              <a:ln w="38100" cap="rnd">
                <a:solidFill>
                  <a:schemeClr val="tx1">
                    <a:lumMod val="40000"/>
                    <a:lumOff val="6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42834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C0DDD5C4-54AF-4E87-BBB6-639687F240DF}"/>
                  </a:ext>
                </a:extLst>
              </p:cNvPr>
              <p:cNvSpPr/>
              <p:nvPr/>
            </p:nvSpPr>
            <p:spPr>
              <a:xfrm>
                <a:off x="4737100" y="4787900"/>
                <a:ext cx="2273300" cy="495300"/>
              </a:xfrm>
              <a:custGeom>
                <a:avLst/>
                <a:gdLst>
                  <a:gd name="connsiteX0" fmla="*/ 0 w 2273300"/>
                  <a:gd name="connsiteY0" fmla="*/ 495300 h 495300"/>
                  <a:gd name="connsiteX1" fmla="*/ 228600 w 2273300"/>
                  <a:gd name="connsiteY1" fmla="*/ 0 h 495300"/>
                  <a:gd name="connsiteX2" fmla="*/ 2273300 w 2273300"/>
                  <a:gd name="connsiteY2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3300" h="495300">
                    <a:moveTo>
                      <a:pt x="0" y="495300"/>
                    </a:moveTo>
                    <a:lnTo>
                      <a:pt x="228600" y="0"/>
                    </a:lnTo>
                    <a:lnTo>
                      <a:pt x="2273300" y="0"/>
                    </a:lnTo>
                  </a:path>
                </a:pathLst>
              </a:custGeom>
              <a:ln w="38100" cap="rnd">
                <a:solidFill>
                  <a:schemeClr val="accent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42834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FB2553A2-396D-43C7-BAD0-EBDC01AE85DE}"/>
                  </a:ext>
                </a:extLst>
              </p:cNvPr>
              <p:cNvSpPr/>
              <p:nvPr/>
            </p:nvSpPr>
            <p:spPr>
              <a:xfrm>
                <a:off x="7010400" y="4283473"/>
                <a:ext cx="2273300" cy="495300"/>
              </a:xfrm>
              <a:custGeom>
                <a:avLst/>
                <a:gdLst>
                  <a:gd name="connsiteX0" fmla="*/ 0 w 2273300"/>
                  <a:gd name="connsiteY0" fmla="*/ 495300 h 495300"/>
                  <a:gd name="connsiteX1" fmla="*/ 228600 w 2273300"/>
                  <a:gd name="connsiteY1" fmla="*/ 0 h 495300"/>
                  <a:gd name="connsiteX2" fmla="*/ 2273300 w 2273300"/>
                  <a:gd name="connsiteY2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3300" h="495300">
                    <a:moveTo>
                      <a:pt x="0" y="495300"/>
                    </a:moveTo>
                    <a:lnTo>
                      <a:pt x="228600" y="0"/>
                    </a:lnTo>
                    <a:lnTo>
                      <a:pt x="2273300" y="0"/>
                    </a:lnTo>
                  </a:path>
                </a:pathLst>
              </a:custGeom>
              <a:ln w="38100" cap="rnd">
                <a:solidFill>
                  <a:schemeClr val="tx1">
                    <a:lumMod val="40000"/>
                    <a:lumOff val="6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42834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B6C0716B-7764-40DF-B6D6-B74B7924F9E8}"/>
                  </a:ext>
                </a:extLst>
              </p:cNvPr>
              <p:cNvSpPr/>
              <p:nvPr/>
            </p:nvSpPr>
            <p:spPr>
              <a:xfrm>
                <a:off x="419100" y="5778500"/>
                <a:ext cx="2044700" cy="0"/>
              </a:xfrm>
              <a:custGeom>
                <a:avLst/>
                <a:gdLst>
                  <a:gd name="connsiteX0" fmla="*/ 0 w 2273300"/>
                  <a:gd name="connsiteY0" fmla="*/ 495300 h 495300"/>
                  <a:gd name="connsiteX1" fmla="*/ 228600 w 2273300"/>
                  <a:gd name="connsiteY1" fmla="*/ 0 h 495300"/>
                  <a:gd name="connsiteX2" fmla="*/ 2273300 w 2273300"/>
                  <a:gd name="connsiteY2" fmla="*/ 0 h 495300"/>
                  <a:gd name="connsiteX0" fmla="*/ 0 w 2044700"/>
                  <a:gd name="connsiteY0" fmla="*/ 0 h 0"/>
                  <a:gd name="connsiteX1" fmla="*/ 2044700 w 20447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44700">
                    <a:moveTo>
                      <a:pt x="0" y="0"/>
                    </a:moveTo>
                    <a:lnTo>
                      <a:pt x="2044700" y="0"/>
                    </a:lnTo>
                  </a:path>
                </a:pathLst>
              </a:custGeom>
              <a:ln w="38100" cap="rnd">
                <a:solidFill>
                  <a:schemeClr val="tx1">
                    <a:lumMod val="40000"/>
                    <a:lumOff val="6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242834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  <p:sp>
          <p:nvSpPr>
            <p:cNvPr id="40" name="Shape 3624">
              <a:extLst>
                <a:ext uri="{FF2B5EF4-FFF2-40B4-BE49-F238E27FC236}">
                  <a16:creationId xmlns:a16="http://schemas.microsoft.com/office/drawing/2014/main" id="{E3B7D13D-2B47-463A-8055-C75D6447C4DC}"/>
                </a:ext>
              </a:extLst>
            </p:cNvPr>
            <p:cNvSpPr/>
            <p:nvPr/>
          </p:nvSpPr>
          <p:spPr>
            <a:xfrm>
              <a:off x="758551" y="4003149"/>
              <a:ext cx="268806" cy="2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lIns="30956" tIns="30956" rIns="30956" bIns="30956" anchor="ctr"/>
            <a:lstStyle/>
            <a:p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1" name="Shape 3624">
              <a:extLst>
                <a:ext uri="{FF2B5EF4-FFF2-40B4-BE49-F238E27FC236}">
                  <a16:creationId xmlns:a16="http://schemas.microsoft.com/office/drawing/2014/main" id="{34EA34B1-99E8-4A2F-8DE9-75D29EE79289}"/>
                </a:ext>
              </a:extLst>
            </p:cNvPr>
            <p:cNvSpPr/>
            <p:nvPr/>
          </p:nvSpPr>
          <p:spPr>
            <a:xfrm>
              <a:off x="3587669" y="3231802"/>
              <a:ext cx="268806" cy="2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lIns="30956" tIns="30956" rIns="30956" bIns="30956" anchor="ctr"/>
            <a:lstStyle/>
            <a:p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2" name="Shape 3624">
              <a:extLst>
                <a:ext uri="{FF2B5EF4-FFF2-40B4-BE49-F238E27FC236}">
                  <a16:creationId xmlns:a16="http://schemas.microsoft.com/office/drawing/2014/main" id="{2A557504-1290-4665-B36E-2D7134657B02}"/>
                </a:ext>
              </a:extLst>
            </p:cNvPr>
            <p:cNvSpPr/>
            <p:nvPr/>
          </p:nvSpPr>
          <p:spPr>
            <a:xfrm>
              <a:off x="6416784" y="2460452"/>
              <a:ext cx="268806" cy="2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0956" tIns="30956" rIns="30956" bIns="30956" anchor="ctr"/>
            <a:lstStyle/>
            <a:p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43" name="Shape 3624">
              <a:extLst>
                <a:ext uri="{FF2B5EF4-FFF2-40B4-BE49-F238E27FC236}">
                  <a16:creationId xmlns:a16="http://schemas.microsoft.com/office/drawing/2014/main" id="{1D0C8535-1101-4711-9ED0-AF6E3AA0EFEE}"/>
                </a:ext>
              </a:extLst>
            </p:cNvPr>
            <p:cNvSpPr/>
            <p:nvPr/>
          </p:nvSpPr>
          <p:spPr>
            <a:xfrm>
              <a:off x="9245884" y="1689100"/>
              <a:ext cx="268806" cy="24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lIns="30956" tIns="30956" rIns="30956" bIns="30956" anchor="ctr"/>
            <a:lstStyle/>
            <a:p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6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8766C7C8-F9FF-4923-81F5-6172C478B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6000" y="2183111"/>
            <a:ext cx="1924050" cy="1752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EC6AAC-A2BF-4C00-A07D-4C624B4E1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0279" y="1472216"/>
            <a:ext cx="1705942" cy="16800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C65ABD-8EE0-4DD1-A5C3-291948AA15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1086" y="2916877"/>
            <a:ext cx="2019442" cy="1840730"/>
          </a:xfrm>
          <a:prstGeom prst="rect">
            <a:avLst/>
          </a:prstGeom>
        </p:spPr>
      </p:pic>
      <p:pic>
        <p:nvPicPr>
          <p:cNvPr id="206" name="Рисунок 205">
            <a:extLst>
              <a:ext uri="{FF2B5EF4-FFF2-40B4-BE49-F238E27FC236}">
                <a16:creationId xmlns:a16="http://schemas.microsoft.com/office/drawing/2014/main" id="{10EA7F46-BE6F-4164-ACF4-220C0A43C0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317672" y="457030"/>
            <a:ext cx="2710894" cy="20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4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9A191B-9AFB-4407-80A1-F470B428F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0"/>
            <a:ext cx="10189027" cy="67368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69932-8601-4FF9-BE4B-0ECDACB3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71" y="0"/>
            <a:ext cx="4339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27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21D0EA-900B-4ACB-9CFF-36253B317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" y="311286"/>
            <a:ext cx="12291827" cy="62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0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82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906A6F-B957-49BB-8462-E2A12FDB5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1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4E1ECA-4984-4A53-ACB9-9D798FD7B037}"/>
              </a:ext>
            </a:extLst>
          </p:cNvPr>
          <p:cNvSpPr txBox="1"/>
          <p:nvPr/>
        </p:nvSpPr>
        <p:spPr>
          <a:xfrm>
            <a:off x="914400" y="295317"/>
            <a:ext cx="6096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{…} Поле «Тип подразделения» может принимать следующие значения:</a:t>
            </a:r>
          </a:p>
          <a:p>
            <a:r>
              <a:rPr lang="ru-RU" dirty="0"/>
              <a:t>1. Амбулаторный</a:t>
            </a:r>
          </a:p>
          <a:p>
            <a:r>
              <a:rPr lang="ru-RU" dirty="0"/>
              <a:t>2. Стационарный</a:t>
            </a:r>
          </a:p>
          <a:p>
            <a:r>
              <a:rPr lang="ru-RU" dirty="0"/>
              <a:t>3. Лабораторно-диагностический</a:t>
            </a:r>
          </a:p>
          <a:p>
            <a:r>
              <a:rPr lang="ru-RU" dirty="0"/>
              <a:t>4. Инструментально-диагностический</a:t>
            </a:r>
          </a:p>
          <a:p>
            <a:r>
              <a:rPr lang="ru-RU" dirty="0"/>
              <a:t>5. Скорая медицинская помощь</a:t>
            </a:r>
          </a:p>
          <a:p>
            <a:r>
              <a:rPr lang="ru-RU" dirty="0"/>
              <a:t>6. Административно-хозяйственный (вспомогательный)</a:t>
            </a:r>
          </a:p>
          <a:p>
            <a:r>
              <a:rPr lang="ru-RU" dirty="0"/>
              <a:t>нужно указать «Здание», «Тип кабинета», «Количество кабинетов» и «Плановое количество исследований в смену». Для создания кабинета необходимо нажать кнопку «Создать». После заполнения всех обязательных полей и добавления врачебных кабинетов необходимо нажать кнопку «Создать.</a:t>
            </a:r>
          </a:p>
          <a:p>
            <a:r>
              <a:rPr lang="ru-RU" dirty="0"/>
              <a:t>В поле «Номер» необходимо указать номер в соответствии с внутренним приказом о штатном расписании.</a:t>
            </a:r>
          </a:p>
          <a:p>
            <a:r>
              <a:rPr lang="ru-RU" dirty="0"/>
              <a:t>В поле «Дата утверждения» необходимо указать дату утверждения штатного расписания. В полях «Период действия с» и «Период действия по» нужно указать даты, с какого числа по какое действует данное штатное расписание.</a:t>
            </a:r>
          </a:p>
          <a:p>
            <a:r>
              <a:rPr lang="ru-RU" dirty="0"/>
              <a:t>Для добавления ставок необходимо нажать кнопку «ПЛЮС».</a:t>
            </a:r>
          </a:p>
        </p:txBody>
      </p:sp>
    </p:spTree>
    <p:extLst>
      <p:ext uri="{BB962C8B-B14F-4D97-AF65-F5344CB8AC3E}">
        <p14:creationId xmlns:p14="http://schemas.microsoft.com/office/powerpoint/2010/main" val="1116090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526A1F-AB8D-4053-ABF7-F6A6979ADEC3}"/>
              </a:ext>
            </a:extLst>
          </p:cNvPr>
          <p:cNvSpPr txBox="1"/>
          <p:nvPr/>
        </p:nvSpPr>
        <p:spPr>
          <a:xfrm>
            <a:off x="209005" y="596035"/>
            <a:ext cx="11913326" cy="5540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блок «Медицинское оборудование».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Для добавления новой записи об оборудовании необходимо нажать кнопку «Создать». Откроется окно создания медицинского оборудования. Все обязательные поля отмечены галочкой.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 поле «Здание» необходимо указать здание, в котором находится оборудование.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Поля: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Наименование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Производитель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Страна производства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Модель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Дата регистрации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Номер регистрационного удостоверения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Серийный номер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Дата выпуска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Срок службы (лет)</a:t>
            </a:r>
          </a:p>
          <a:p>
            <a:pPr indent="540385" algn="just"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необходимо указать в соответствии с паспортом оборудования.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400" dirty="0">
                <a:solidFill>
                  <a:srgbClr val="59595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 ФРМО нужно вносить только то оборудование, которое соответствует полю «ТИП». Со справочником «Перечень аппаратов и оборудования отделений (кабинетов) медицинской организации» вы можете ознакомиться, перейдя по ссылке верхнего меню «НСИ»</a:t>
            </a:r>
          </a:p>
        </p:txBody>
      </p:sp>
    </p:spTree>
    <p:extLst>
      <p:ext uri="{BB962C8B-B14F-4D97-AF65-F5344CB8AC3E}">
        <p14:creationId xmlns:p14="http://schemas.microsoft.com/office/powerpoint/2010/main" val="111694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хема бизнес-процесса проведения профилактических осмотров в АСУ по Приказу 29н">
            <a:extLst>
              <a:ext uri="{FF2B5EF4-FFF2-40B4-BE49-F238E27FC236}">
                <a16:creationId xmlns:a16="http://schemas.microsoft.com/office/drawing/2014/main" id="{B5923547-E8E7-4640-A0B2-1AFEEAFD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381000"/>
            <a:ext cx="91535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10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6CBDA-8791-45AC-A0FC-764F0A7B2624}"/>
              </a:ext>
            </a:extLst>
          </p:cNvPr>
          <p:cNvSpPr txBox="1"/>
          <p:nvPr/>
        </p:nvSpPr>
        <p:spPr>
          <a:xfrm>
            <a:off x="209006" y="733246"/>
            <a:ext cx="115824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</a:rPr>
              <a:t>Что будет, если не подключаться к ЕГИСЗ</a:t>
            </a:r>
          </a:p>
          <a:p>
            <a:pPr algn="l"/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Постановление Правительства Российской Федерации от 01.06.2021 г. № 852 устанавливает следующие лицензионные требования, предъявляемые к соискателю лицензии на осуществление медицинской деятельности и к лицензиату при осуществлении им медицинской деятельности:</a:t>
            </a:r>
          </a:p>
          <a:p>
            <a:pPr algn="l"/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Подпункт </a:t>
            </a:r>
            <a:r>
              <a:rPr lang="ru-RU" sz="1400" b="1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ж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 пункта 5:</a:t>
            </a:r>
          </a:p>
          <a:p>
            <a:pPr algn="l"/>
            <a:r>
              <a:rPr lang="ru-RU" sz="1400" b="1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ж.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 размещение в единой государственной информационной системе в сфере здравоохранения (далее - единая система) сведений о медицинской организации (в федеральном реестре медицинских организаций) и о лицах, указанных в подпункте "в" настоящего пункта (в федеральном регистре медицинских работников), в составе, установленном Положением о единой государственной информационной системе в сфере здравоохранения, утвержденным постановлением Правительства Российской Федерации от 5 мая 2018 г. № 555 "О единой государственной информационной системе в сфере здравоохранения".</a:t>
            </a:r>
          </a:p>
          <a:p>
            <a:pPr algn="l"/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Подпункт </a:t>
            </a:r>
            <a:r>
              <a:rPr lang="ru-RU" sz="1400" b="1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е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 пункта 6:</a:t>
            </a:r>
          </a:p>
          <a:p>
            <a:pPr algn="l"/>
            <a:r>
              <a:rPr lang="ru-RU" sz="1400" b="1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е.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 размещение информации в единой системе в соответствии со статьей 91 Федерального закона "Об основах охраны здоровья граждан в Российской Федерации" и Положением о единой государственной информационной системе в сфере здравоохранения посредством медицинской информационной системы медицинской организации, соответствующей установленным требованиям, или (в случае если государственная информационная система в сфере здравоохранения субъекта Российской Федерации обеспечивает выполнение функций медицинской информационной системы медицинской организации) посредством государственной информационной системы в сфере здравоохранения субъекта Российской Федерации, соответствующей установленным требованиям, или посредством иной информационной системы, предназначенной для сбора, хранения, обработки и предоставления информации, касающейся деятельности медицинской организации и предоставляемых ею услуг.</a:t>
            </a:r>
          </a:p>
          <a:p>
            <a:pPr algn="l"/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Таким образом, медицинским организациям, не соответствующем указанным требованиям, начиная с 1 сентября 2021 года не будут выдаваться и продлеваться лицензии на медицинскую деятельность.</a:t>
            </a:r>
          </a:p>
          <a:p>
            <a:pPr algn="l"/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Кроме того, в стадии рассмотрения находятся поправки к </a:t>
            </a:r>
            <a:r>
              <a:rPr lang="ru-RU" sz="1400" b="0" i="0" u="none" strike="noStrike" dirty="0">
                <a:solidFill>
                  <a:srgbClr val="0D6EFD"/>
                </a:solidFill>
                <a:effectLst/>
                <a:latin typeface="Montserrat" panose="00000500000000000000" pitchFamily="2" charset="-52"/>
                <a:hlinkClick r:id="rId2"/>
              </a:rPr>
              <a:t>статьям 88 и 91.1 Федерального закона «Об основах охраны здоровья граждан в Российской Федерации»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, а также к </a:t>
            </a:r>
            <a:r>
              <a:rPr lang="ru-RU" sz="1400" b="0" i="0" u="none" strike="noStrike" dirty="0">
                <a:solidFill>
                  <a:srgbClr val="0D6EFD"/>
                </a:solidFill>
                <a:effectLst/>
                <a:latin typeface="Montserrat" panose="00000500000000000000" pitchFamily="2" charset="-52"/>
                <a:hlinkClick r:id="rId3"/>
              </a:rPr>
              <a:t>главе 6 Кодекса Российской Федерации об административных правонарушениях</a:t>
            </a:r>
            <a:r>
              <a:rPr lang="ru-RU" sz="1400" b="0" i="0" dirty="0">
                <a:solidFill>
                  <a:srgbClr val="2A2A2A"/>
                </a:solidFill>
                <a:effectLst/>
                <a:latin typeface="Montserrat" panose="00000500000000000000" pitchFamily="2" charset="-52"/>
              </a:rPr>
              <a:t>. Указанные поправки вводят административную ответственность за нарушение порядка представления информации в единую государственную систему в сфере здравоохранения и устанавливают штрафы за подобные нарушения.</a:t>
            </a:r>
          </a:p>
        </p:txBody>
      </p:sp>
    </p:spTree>
    <p:extLst>
      <p:ext uri="{BB962C8B-B14F-4D97-AF65-F5344CB8AC3E}">
        <p14:creationId xmlns:p14="http://schemas.microsoft.com/office/powerpoint/2010/main" val="3008798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9935">
            <a:extLst>
              <a:ext uri="{FF2B5EF4-FFF2-40B4-BE49-F238E27FC236}">
                <a16:creationId xmlns:a16="http://schemas.microsoft.com/office/drawing/2014/main" id="{5BAE93EB-9F54-4DBF-893C-67520EEE4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9093" y="0"/>
            <a:ext cx="11871284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57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8810">
            <a:extLst>
              <a:ext uri="{FF2B5EF4-FFF2-40B4-BE49-F238E27FC236}">
                <a16:creationId xmlns:a16="http://schemas.microsoft.com/office/drawing/2014/main" id="{EF656426-5929-47D4-B8CB-61C585E03283}"/>
              </a:ext>
            </a:extLst>
          </p:cNvPr>
          <p:cNvGrpSpPr/>
          <p:nvPr/>
        </p:nvGrpSpPr>
        <p:grpSpPr>
          <a:xfrm>
            <a:off x="0" y="337547"/>
            <a:ext cx="12348754" cy="6359343"/>
            <a:chOff x="0" y="0"/>
            <a:chExt cx="8927789" cy="4319728"/>
          </a:xfrm>
        </p:grpSpPr>
        <p:sp>
          <p:nvSpPr>
            <p:cNvPr id="3" name="Shape 165591">
              <a:extLst>
                <a:ext uri="{FF2B5EF4-FFF2-40B4-BE49-F238E27FC236}">
                  <a16:creationId xmlns:a16="http://schemas.microsoft.com/office/drawing/2014/main" id="{B1E476F5-AB19-4637-907F-CD8487DAC200}"/>
                </a:ext>
              </a:extLst>
            </p:cNvPr>
            <p:cNvSpPr/>
            <p:nvPr/>
          </p:nvSpPr>
          <p:spPr>
            <a:xfrm>
              <a:off x="0" y="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0"/>
                  </a:moveTo>
                  <a:lnTo>
                    <a:pt x="542426" y="0"/>
                  </a:lnTo>
                  <a:lnTo>
                    <a:pt x="542426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4" name="Shape 13854">
              <a:extLst>
                <a:ext uri="{FF2B5EF4-FFF2-40B4-BE49-F238E27FC236}">
                  <a16:creationId xmlns:a16="http://schemas.microsoft.com/office/drawing/2014/main" id="{4F808DA8-C572-41B3-8F9B-405ED80C12BB}"/>
                </a:ext>
              </a:extLst>
            </p:cNvPr>
            <p:cNvSpPr/>
            <p:nvPr/>
          </p:nvSpPr>
          <p:spPr>
            <a:xfrm>
              <a:off x="0" y="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464485"/>
                  </a:moveTo>
                  <a:lnTo>
                    <a:pt x="542426" y="464485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5" name="Rectangle 13855">
              <a:extLst>
                <a:ext uri="{FF2B5EF4-FFF2-40B4-BE49-F238E27FC236}">
                  <a16:creationId xmlns:a16="http://schemas.microsoft.com/office/drawing/2014/main" id="{870E89D0-E2FA-46D9-AF7F-64583A708397}"/>
                </a:ext>
              </a:extLst>
            </p:cNvPr>
            <p:cNvSpPr/>
            <p:nvPr/>
          </p:nvSpPr>
          <p:spPr>
            <a:xfrm>
              <a:off x="90511" y="60187"/>
              <a:ext cx="503575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</a:p>
          </p:txBody>
        </p:sp>
        <p:sp>
          <p:nvSpPr>
            <p:cNvPr id="6" name="Rectangle 13856">
              <a:extLst>
                <a:ext uri="{FF2B5EF4-FFF2-40B4-BE49-F238E27FC236}">
                  <a16:creationId xmlns:a16="http://schemas.microsoft.com/office/drawing/2014/main" id="{57CEC197-5B8A-4C37-9FCB-253808D81DA0}"/>
                </a:ext>
              </a:extLst>
            </p:cNvPr>
            <p:cNvSpPr/>
            <p:nvPr/>
          </p:nvSpPr>
          <p:spPr>
            <a:xfrm>
              <a:off x="76870" y="151949"/>
              <a:ext cx="539861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реализации </a:t>
              </a:r>
            </a:p>
          </p:txBody>
        </p:sp>
        <p:sp>
          <p:nvSpPr>
            <p:cNvPr id="7" name="Rectangle 154331">
              <a:extLst>
                <a:ext uri="{FF2B5EF4-FFF2-40B4-BE49-F238E27FC236}">
                  <a16:creationId xmlns:a16="http://schemas.microsoft.com/office/drawing/2014/main" id="{07FB2762-8591-4257-9766-DCF481B7B3AC}"/>
                </a:ext>
              </a:extLst>
            </p:cNvPr>
            <p:cNvSpPr/>
            <p:nvPr/>
          </p:nvSpPr>
          <p:spPr>
            <a:xfrm>
              <a:off x="435750" y="243711"/>
              <a:ext cx="71272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я </a:t>
              </a:r>
            </a:p>
          </p:txBody>
        </p:sp>
        <p:sp>
          <p:nvSpPr>
            <p:cNvPr id="8" name="Rectangle 154329">
              <a:extLst>
                <a:ext uri="{FF2B5EF4-FFF2-40B4-BE49-F238E27FC236}">
                  <a16:creationId xmlns:a16="http://schemas.microsoft.com/office/drawing/2014/main" id="{2E4DFB95-0445-4835-9027-E7D085134CED}"/>
                </a:ext>
              </a:extLst>
            </p:cNvPr>
            <p:cNvSpPr/>
            <p:nvPr/>
          </p:nvSpPr>
          <p:spPr>
            <a:xfrm>
              <a:off x="70309" y="243711"/>
              <a:ext cx="48608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содержани</a:t>
              </a:r>
            </a:p>
          </p:txBody>
        </p:sp>
        <p:sp>
          <p:nvSpPr>
            <p:cNvPr id="9" name="Rectangle 13858">
              <a:extLst>
                <a:ext uri="{FF2B5EF4-FFF2-40B4-BE49-F238E27FC236}">
                  <a16:creationId xmlns:a16="http://schemas.microsoft.com/office/drawing/2014/main" id="{AD5FB0FE-4A87-4577-B4BD-EC44988405AD}"/>
                </a:ext>
              </a:extLst>
            </p:cNvPr>
            <p:cNvSpPr/>
            <p:nvPr/>
          </p:nvSpPr>
          <p:spPr>
            <a:xfrm>
              <a:off x="141023" y="335473"/>
              <a:ext cx="346212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проекта</a:t>
              </a:r>
            </a:p>
          </p:txBody>
        </p:sp>
        <p:sp>
          <p:nvSpPr>
            <p:cNvPr id="10" name="Shape 165592">
              <a:extLst>
                <a:ext uri="{FF2B5EF4-FFF2-40B4-BE49-F238E27FC236}">
                  <a16:creationId xmlns:a16="http://schemas.microsoft.com/office/drawing/2014/main" id="{A6EA8F01-AA20-4516-83AA-1F3134F4AD79}"/>
                </a:ext>
              </a:extLst>
            </p:cNvPr>
            <p:cNvSpPr/>
            <p:nvPr/>
          </p:nvSpPr>
          <p:spPr>
            <a:xfrm>
              <a:off x="464933" y="232245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1" name="Shape 13860">
              <a:extLst>
                <a:ext uri="{FF2B5EF4-FFF2-40B4-BE49-F238E27FC236}">
                  <a16:creationId xmlns:a16="http://schemas.microsoft.com/office/drawing/2014/main" id="{F4F5A1DC-FB59-476B-B084-1561521D0B3F}"/>
                </a:ext>
              </a:extLst>
            </p:cNvPr>
            <p:cNvSpPr/>
            <p:nvPr/>
          </p:nvSpPr>
          <p:spPr>
            <a:xfrm>
              <a:off x="464933" y="232245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2" name="Rectangle 13861">
              <a:extLst>
                <a:ext uri="{FF2B5EF4-FFF2-40B4-BE49-F238E27FC236}">
                  <a16:creationId xmlns:a16="http://schemas.microsoft.com/office/drawing/2014/main" id="{E26505D8-34BB-49ED-9776-E9ED607F08A8}"/>
                </a:ext>
              </a:extLst>
            </p:cNvPr>
            <p:cNvSpPr/>
            <p:nvPr/>
          </p:nvSpPr>
          <p:spPr>
            <a:xfrm>
              <a:off x="654025" y="338313"/>
              <a:ext cx="241418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План </a:t>
              </a:r>
            </a:p>
          </p:txBody>
        </p:sp>
        <p:sp>
          <p:nvSpPr>
            <p:cNvPr id="13" name="Rectangle 154334">
              <a:extLst>
                <a:ext uri="{FF2B5EF4-FFF2-40B4-BE49-F238E27FC236}">
                  <a16:creationId xmlns:a16="http://schemas.microsoft.com/office/drawing/2014/main" id="{8C717DEF-C21F-4A98-A22C-05BE84576F70}"/>
                </a:ext>
              </a:extLst>
            </p:cNvPr>
            <p:cNvSpPr/>
            <p:nvPr/>
          </p:nvSpPr>
          <p:spPr>
            <a:xfrm>
              <a:off x="927997" y="430075"/>
              <a:ext cx="23006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4" name="Rectangle 154332">
              <a:extLst>
                <a:ext uri="{FF2B5EF4-FFF2-40B4-BE49-F238E27FC236}">
                  <a16:creationId xmlns:a16="http://schemas.microsoft.com/office/drawing/2014/main" id="{245D0D8C-2F99-4DB0-9FB1-50D4BD04A393}"/>
                </a:ext>
              </a:extLst>
            </p:cNvPr>
            <p:cNvSpPr/>
            <p:nvPr/>
          </p:nvSpPr>
          <p:spPr>
            <a:xfrm>
              <a:off x="544242" y="430075"/>
              <a:ext cx="510382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управления</a:t>
              </a:r>
            </a:p>
          </p:txBody>
        </p:sp>
        <p:sp>
          <p:nvSpPr>
            <p:cNvPr id="15" name="Rectangle 13863">
              <a:extLst>
                <a:ext uri="{FF2B5EF4-FFF2-40B4-BE49-F238E27FC236}">
                  <a16:creationId xmlns:a16="http://schemas.microsoft.com/office/drawing/2014/main" id="{85DF952E-6861-4725-B235-FB267C71C6DF}"/>
                </a:ext>
              </a:extLst>
            </p:cNvPr>
            <p:cNvSpPr/>
            <p:nvPr/>
          </p:nvSpPr>
          <p:spPr>
            <a:xfrm>
              <a:off x="578248" y="521837"/>
              <a:ext cx="419951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проектом</a:t>
              </a:r>
            </a:p>
          </p:txBody>
        </p:sp>
        <p:sp>
          <p:nvSpPr>
            <p:cNvPr id="16" name="Shape 165593">
              <a:extLst>
                <a:ext uri="{FF2B5EF4-FFF2-40B4-BE49-F238E27FC236}">
                  <a16:creationId xmlns:a16="http://schemas.microsoft.com/office/drawing/2014/main" id="{F1641E9B-84DA-43CF-A3C5-0769EB4A7338}"/>
                </a:ext>
              </a:extLst>
            </p:cNvPr>
            <p:cNvSpPr/>
            <p:nvPr/>
          </p:nvSpPr>
          <p:spPr>
            <a:xfrm>
              <a:off x="937613" y="46449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0"/>
                  </a:moveTo>
                  <a:lnTo>
                    <a:pt x="542426" y="0"/>
                  </a:lnTo>
                  <a:lnTo>
                    <a:pt x="542426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7" name="Shape 13865">
              <a:extLst>
                <a:ext uri="{FF2B5EF4-FFF2-40B4-BE49-F238E27FC236}">
                  <a16:creationId xmlns:a16="http://schemas.microsoft.com/office/drawing/2014/main" id="{0C40B552-8562-4509-8BD9-5FF068D7BA29}"/>
                </a:ext>
              </a:extLst>
            </p:cNvPr>
            <p:cNvSpPr/>
            <p:nvPr/>
          </p:nvSpPr>
          <p:spPr>
            <a:xfrm>
              <a:off x="937613" y="46449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464485"/>
                  </a:moveTo>
                  <a:lnTo>
                    <a:pt x="542426" y="464485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8" name="Rectangle 13866">
              <a:extLst>
                <a:ext uri="{FF2B5EF4-FFF2-40B4-BE49-F238E27FC236}">
                  <a16:creationId xmlns:a16="http://schemas.microsoft.com/office/drawing/2014/main" id="{9FCEABA4-6F25-40F1-873A-01DF4A423B96}"/>
                </a:ext>
              </a:extLst>
            </p:cNvPr>
            <p:cNvSpPr/>
            <p:nvPr/>
          </p:nvSpPr>
          <p:spPr>
            <a:xfrm>
              <a:off x="1120932" y="616440"/>
              <a:ext cx="256683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Устав </a:t>
              </a:r>
            </a:p>
          </p:txBody>
        </p:sp>
        <p:sp>
          <p:nvSpPr>
            <p:cNvPr id="19" name="Rectangle 13867">
              <a:extLst>
                <a:ext uri="{FF2B5EF4-FFF2-40B4-BE49-F238E27FC236}">
                  <a16:creationId xmlns:a16="http://schemas.microsoft.com/office/drawing/2014/main" id="{72728DAB-59C2-40D0-B4DB-F468BA348172}"/>
                </a:ext>
              </a:extLst>
            </p:cNvPr>
            <p:cNvSpPr/>
            <p:nvPr/>
          </p:nvSpPr>
          <p:spPr>
            <a:xfrm>
              <a:off x="1078669" y="708201"/>
              <a:ext cx="346212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проекта</a:t>
              </a:r>
            </a:p>
          </p:txBody>
        </p:sp>
        <p:sp>
          <p:nvSpPr>
            <p:cNvPr id="20" name="Shape 165594">
              <a:extLst>
                <a:ext uri="{FF2B5EF4-FFF2-40B4-BE49-F238E27FC236}">
                  <a16:creationId xmlns:a16="http://schemas.microsoft.com/office/drawing/2014/main" id="{319745F2-3EF2-46C0-AB0E-E352C6812563}"/>
                </a:ext>
              </a:extLst>
            </p:cNvPr>
            <p:cNvSpPr/>
            <p:nvPr/>
          </p:nvSpPr>
          <p:spPr>
            <a:xfrm>
              <a:off x="1402552" y="681277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9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1" name="Shape 13869">
              <a:extLst>
                <a:ext uri="{FF2B5EF4-FFF2-40B4-BE49-F238E27FC236}">
                  <a16:creationId xmlns:a16="http://schemas.microsoft.com/office/drawing/2014/main" id="{E57DB813-AF0B-43CA-BD70-5E9CB9396A86}"/>
                </a:ext>
              </a:extLst>
            </p:cNvPr>
            <p:cNvSpPr/>
            <p:nvPr/>
          </p:nvSpPr>
          <p:spPr>
            <a:xfrm>
              <a:off x="1402552" y="681277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2" name="Rectangle 13870">
              <a:extLst>
                <a:ext uri="{FF2B5EF4-FFF2-40B4-BE49-F238E27FC236}">
                  <a16:creationId xmlns:a16="http://schemas.microsoft.com/office/drawing/2014/main" id="{6C5A74E6-F823-4A4E-B2BC-0E8B59625A97}"/>
                </a:ext>
              </a:extLst>
            </p:cNvPr>
            <p:cNvSpPr/>
            <p:nvPr/>
          </p:nvSpPr>
          <p:spPr>
            <a:xfrm>
              <a:off x="1516107" y="833227"/>
              <a:ext cx="41922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Шаблоны</a:t>
              </a:r>
            </a:p>
          </p:txBody>
        </p:sp>
        <p:sp>
          <p:nvSpPr>
            <p:cNvPr id="23" name="Rectangle 13871">
              <a:extLst>
                <a:ext uri="{FF2B5EF4-FFF2-40B4-BE49-F238E27FC236}">
                  <a16:creationId xmlns:a16="http://schemas.microsoft.com/office/drawing/2014/main" id="{65E7B129-870A-4B77-9E41-EEFC6DBCBFF9}"/>
                </a:ext>
              </a:extLst>
            </p:cNvPr>
            <p:cNvSpPr/>
            <p:nvPr/>
          </p:nvSpPr>
          <p:spPr>
            <a:xfrm>
              <a:off x="1478383" y="924989"/>
              <a:ext cx="519592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документов</a:t>
              </a:r>
            </a:p>
          </p:txBody>
        </p:sp>
        <p:sp>
          <p:nvSpPr>
            <p:cNvPr id="24" name="Shape 165595">
              <a:extLst>
                <a:ext uri="{FF2B5EF4-FFF2-40B4-BE49-F238E27FC236}">
                  <a16:creationId xmlns:a16="http://schemas.microsoft.com/office/drawing/2014/main" id="{1A7B6D39-9D53-4FF8-B218-2168C03CA90D}"/>
                </a:ext>
              </a:extLst>
            </p:cNvPr>
            <p:cNvSpPr/>
            <p:nvPr/>
          </p:nvSpPr>
          <p:spPr>
            <a:xfrm>
              <a:off x="2014725" y="913468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0"/>
                  </a:moveTo>
                  <a:lnTo>
                    <a:pt x="542426" y="0"/>
                  </a:lnTo>
                  <a:lnTo>
                    <a:pt x="542426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6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5" name="Shape 13873">
              <a:extLst>
                <a:ext uri="{FF2B5EF4-FFF2-40B4-BE49-F238E27FC236}">
                  <a16:creationId xmlns:a16="http://schemas.microsoft.com/office/drawing/2014/main" id="{9527150B-FF1C-42E3-AE8F-FEF73EE29ED4}"/>
                </a:ext>
              </a:extLst>
            </p:cNvPr>
            <p:cNvSpPr/>
            <p:nvPr/>
          </p:nvSpPr>
          <p:spPr>
            <a:xfrm>
              <a:off x="2014725" y="913468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464485"/>
                  </a:moveTo>
                  <a:lnTo>
                    <a:pt x="542426" y="464485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6" name="Rectangle 13874">
              <a:extLst>
                <a:ext uri="{FF2B5EF4-FFF2-40B4-BE49-F238E27FC236}">
                  <a16:creationId xmlns:a16="http://schemas.microsoft.com/office/drawing/2014/main" id="{E3E81617-78E7-4888-B43E-C1B968FB2322}"/>
                </a:ext>
              </a:extLst>
            </p:cNvPr>
            <p:cNvSpPr/>
            <p:nvPr/>
          </p:nvSpPr>
          <p:spPr>
            <a:xfrm>
              <a:off x="2091595" y="1111352"/>
              <a:ext cx="516891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Требования</a:t>
              </a:r>
            </a:p>
          </p:txBody>
        </p:sp>
        <p:sp>
          <p:nvSpPr>
            <p:cNvPr id="27" name="Shape 165596">
              <a:extLst>
                <a:ext uri="{FF2B5EF4-FFF2-40B4-BE49-F238E27FC236}">
                  <a16:creationId xmlns:a16="http://schemas.microsoft.com/office/drawing/2014/main" id="{C0CEFD6C-9190-4A9D-B751-82131B773C82}"/>
                </a:ext>
              </a:extLst>
            </p:cNvPr>
            <p:cNvSpPr/>
            <p:nvPr/>
          </p:nvSpPr>
          <p:spPr>
            <a:xfrm>
              <a:off x="2479663" y="1145713"/>
              <a:ext cx="542426" cy="464484"/>
            </a:xfrm>
            <a:custGeom>
              <a:avLst/>
              <a:gdLst/>
              <a:ahLst/>
              <a:cxnLst/>
              <a:rect l="0" t="0" r="0" b="0"/>
              <a:pathLst>
                <a:path w="542426" h="464484">
                  <a:moveTo>
                    <a:pt x="0" y="0"/>
                  </a:moveTo>
                  <a:lnTo>
                    <a:pt x="542426" y="0"/>
                  </a:lnTo>
                  <a:lnTo>
                    <a:pt x="542426" y="464484"/>
                  </a:lnTo>
                  <a:lnTo>
                    <a:pt x="0" y="464484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6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8" name="Shape 13876">
              <a:extLst>
                <a:ext uri="{FF2B5EF4-FFF2-40B4-BE49-F238E27FC236}">
                  <a16:creationId xmlns:a16="http://schemas.microsoft.com/office/drawing/2014/main" id="{7A08EFDA-7888-4BEB-A3DF-E3569E3162B4}"/>
                </a:ext>
              </a:extLst>
            </p:cNvPr>
            <p:cNvSpPr/>
            <p:nvPr/>
          </p:nvSpPr>
          <p:spPr>
            <a:xfrm>
              <a:off x="2479663" y="1145713"/>
              <a:ext cx="542426" cy="464484"/>
            </a:xfrm>
            <a:custGeom>
              <a:avLst/>
              <a:gdLst/>
              <a:ahLst/>
              <a:cxnLst/>
              <a:rect l="0" t="0" r="0" b="0"/>
              <a:pathLst>
                <a:path w="542426" h="464484">
                  <a:moveTo>
                    <a:pt x="0" y="464484"/>
                  </a:moveTo>
                  <a:lnTo>
                    <a:pt x="542426" y="464484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29" name="Rectangle 13877">
              <a:extLst>
                <a:ext uri="{FF2B5EF4-FFF2-40B4-BE49-F238E27FC236}">
                  <a16:creationId xmlns:a16="http://schemas.microsoft.com/office/drawing/2014/main" id="{A39C9A42-09EB-4DED-9065-74FCC63A8A25}"/>
                </a:ext>
              </a:extLst>
            </p:cNvPr>
            <p:cNvSpPr/>
            <p:nvPr/>
          </p:nvSpPr>
          <p:spPr>
            <a:xfrm>
              <a:off x="2570147" y="1297662"/>
              <a:ext cx="503624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Проектные </a:t>
              </a:r>
            </a:p>
          </p:txBody>
        </p:sp>
        <p:sp>
          <p:nvSpPr>
            <p:cNvPr id="30" name="Rectangle 13878">
              <a:extLst>
                <a:ext uri="{FF2B5EF4-FFF2-40B4-BE49-F238E27FC236}">
                  <a16:creationId xmlns:a16="http://schemas.microsoft.com/office/drawing/2014/main" id="{62E37BB0-5B29-4CC3-8288-F5BAA7DDFC77}"/>
                </a:ext>
              </a:extLst>
            </p:cNvPr>
            <p:cNvSpPr/>
            <p:nvPr/>
          </p:nvSpPr>
          <p:spPr>
            <a:xfrm>
              <a:off x="2605466" y="1389424"/>
              <a:ext cx="386656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решения</a:t>
              </a:r>
            </a:p>
          </p:txBody>
        </p:sp>
        <p:sp>
          <p:nvSpPr>
            <p:cNvPr id="31" name="Shape 165597">
              <a:extLst>
                <a:ext uri="{FF2B5EF4-FFF2-40B4-BE49-F238E27FC236}">
                  <a16:creationId xmlns:a16="http://schemas.microsoft.com/office/drawing/2014/main" id="{D81F25A8-EC5E-4D9E-B424-2A4262CA3391}"/>
                </a:ext>
              </a:extLst>
            </p:cNvPr>
            <p:cNvSpPr/>
            <p:nvPr/>
          </p:nvSpPr>
          <p:spPr>
            <a:xfrm>
              <a:off x="2944602" y="137795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0"/>
                  </a:moveTo>
                  <a:lnTo>
                    <a:pt x="697408" y="0"/>
                  </a:lnTo>
                  <a:lnTo>
                    <a:pt x="697408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6666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32" name="Shape 13880">
              <a:extLst>
                <a:ext uri="{FF2B5EF4-FFF2-40B4-BE49-F238E27FC236}">
                  <a16:creationId xmlns:a16="http://schemas.microsoft.com/office/drawing/2014/main" id="{9E47F65B-C3AC-4894-9C2D-70730997E267}"/>
                </a:ext>
              </a:extLst>
            </p:cNvPr>
            <p:cNvSpPr/>
            <p:nvPr/>
          </p:nvSpPr>
          <p:spPr>
            <a:xfrm>
              <a:off x="2944602" y="137795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464485"/>
                  </a:moveTo>
                  <a:lnTo>
                    <a:pt x="697408" y="464485"/>
                  </a:lnTo>
                  <a:lnTo>
                    <a:pt x="697408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33" name="Rectangle 13881">
              <a:extLst>
                <a:ext uri="{FF2B5EF4-FFF2-40B4-BE49-F238E27FC236}">
                  <a16:creationId xmlns:a16="http://schemas.microsoft.com/office/drawing/2014/main" id="{675CB899-63C7-4BB0-8C06-765C1AE99928}"/>
                </a:ext>
              </a:extLst>
            </p:cNvPr>
            <p:cNvSpPr/>
            <p:nvPr/>
          </p:nvSpPr>
          <p:spPr>
            <a:xfrm>
              <a:off x="3008186" y="1484026"/>
              <a:ext cx="78138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Функциональные </a:t>
              </a:r>
            </a:p>
          </p:txBody>
        </p:sp>
        <p:sp>
          <p:nvSpPr>
            <p:cNvPr id="34" name="Rectangle 13882">
              <a:extLst>
                <a:ext uri="{FF2B5EF4-FFF2-40B4-BE49-F238E27FC236}">
                  <a16:creationId xmlns:a16="http://schemas.microsoft.com/office/drawing/2014/main" id="{DF9FB580-2329-409B-8DF1-1A66F1F3B8A7}"/>
                </a:ext>
              </a:extLst>
            </p:cNvPr>
            <p:cNvSpPr/>
            <p:nvPr/>
          </p:nvSpPr>
          <p:spPr>
            <a:xfrm>
              <a:off x="3053947" y="1575788"/>
              <a:ext cx="65955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спецификации </a:t>
              </a:r>
            </a:p>
          </p:txBody>
        </p:sp>
        <p:sp>
          <p:nvSpPr>
            <p:cNvPr id="35" name="Rectangle 13883">
              <a:extLst>
                <a:ext uri="{FF2B5EF4-FFF2-40B4-BE49-F238E27FC236}">
                  <a16:creationId xmlns:a16="http://schemas.microsoft.com/office/drawing/2014/main" id="{CD336734-AC5C-4F9A-9A74-8FB15DBF94D5}"/>
                </a:ext>
              </a:extLst>
            </p:cNvPr>
            <p:cNvSpPr/>
            <p:nvPr/>
          </p:nvSpPr>
          <p:spPr>
            <a:xfrm>
              <a:off x="3062313" y="1667550"/>
              <a:ext cx="614418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разработку</a:t>
              </a:r>
            </a:p>
          </p:txBody>
        </p:sp>
        <p:sp>
          <p:nvSpPr>
            <p:cNvPr id="36" name="Shape 165598">
              <a:extLst>
                <a:ext uri="{FF2B5EF4-FFF2-40B4-BE49-F238E27FC236}">
                  <a16:creationId xmlns:a16="http://schemas.microsoft.com/office/drawing/2014/main" id="{E18CD1B6-7752-4F77-9612-2A3515026A88}"/>
                </a:ext>
              </a:extLst>
            </p:cNvPr>
            <p:cNvSpPr/>
            <p:nvPr/>
          </p:nvSpPr>
          <p:spPr>
            <a:xfrm>
              <a:off x="3719481" y="161020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37" name="Shape 13885">
              <a:extLst>
                <a:ext uri="{FF2B5EF4-FFF2-40B4-BE49-F238E27FC236}">
                  <a16:creationId xmlns:a16="http://schemas.microsoft.com/office/drawing/2014/main" id="{0887277E-56A6-49E9-A9CC-C93E694ACD27}"/>
                </a:ext>
              </a:extLst>
            </p:cNvPr>
            <p:cNvSpPr/>
            <p:nvPr/>
          </p:nvSpPr>
          <p:spPr>
            <a:xfrm>
              <a:off x="3719481" y="161020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38" name="Rectangle 13886">
              <a:extLst>
                <a:ext uri="{FF2B5EF4-FFF2-40B4-BE49-F238E27FC236}">
                  <a16:creationId xmlns:a16="http://schemas.microsoft.com/office/drawing/2014/main" id="{9EF516C4-A16E-438D-9020-76D835FBA757}"/>
                </a:ext>
              </a:extLst>
            </p:cNvPr>
            <p:cNvSpPr/>
            <p:nvPr/>
          </p:nvSpPr>
          <p:spPr>
            <a:xfrm>
              <a:off x="3808653" y="1762152"/>
              <a:ext cx="507205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Протоколы </a:t>
              </a:r>
            </a:p>
          </p:txBody>
        </p:sp>
        <p:sp>
          <p:nvSpPr>
            <p:cNvPr id="39" name="Rectangle 13887">
              <a:extLst>
                <a:ext uri="{FF2B5EF4-FFF2-40B4-BE49-F238E27FC236}">
                  <a16:creationId xmlns:a16="http://schemas.microsoft.com/office/drawing/2014/main" id="{3755A6A7-961B-419A-9305-8820CF5E4A12}"/>
                </a:ext>
              </a:extLst>
            </p:cNvPr>
            <p:cNvSpPr/>
            <p:nvPr/>
          </p:nvSpPr>
          <p:spPr>
            <a:xfrm>
              <a:off x="3843752" y="1853914"/>
              <a:ext cx="39071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настроек</a:t>
              </a:r>
            </a:p>
          </p:txBody>
        </p:sp>
        <p:sp>
          <p:nvSpPr>
            <p:cNvPr id="40" name="Shape 165599">
              <a:extLst>
                <a:ext uri="{FF2B5EF4-FFF2-40B4-BE49-F238E27FC236}">
                  <a16:creationId xmlns:a16="http://schemas.microsoft.com/office/drawing/2014/main" id="{80BA26C6-4FE4-43E6-A943-E85DDDBDA7A1}"/>
                </a:ext>
              </a:extLst>
            </p:cNvPr>
            <p:cNvSpPr/>
            <p:nvPr/>
          </p:nvSpPr>
          <p:spPr>
            <a:xfrm>
              <a:off x="4184420" y="1842448"/>
              <a:ext cx="697407" cy="464485"/>
            </a:xfrm>
            <a:custGeom>
              <a:avLst/>
              <a:gdLst/>
              <a:ahLst/>
              <a:cxnLst/>
              <a:rect l="0" t="0" r="0" b="0"/>
              <a:pathLst>
                <a:path w="697407" h="464485">
                  <a:moveTo>
                    <a:pt x="0" y="0"/>
                  </a:moveTo>
                  <a:lnTo>
                    <a:pt x="697407" y="0"/>
                  </a:lnTo>
                  <a:lnTo>
                    <a:pt x="69740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41" name="Shape 13889">
              <a:extLst>
                <a:ext uri="{FF2B5EF4-FFF2-40B4-BE49-F238E27FC236}">
                  <a16:creationId xmlns:a16="http://schemas.microsoft.com/office/drawing/2014/main" id="{18ACA0C6-C093-4B80-925B-4E2792239B21}"/>
                </a:ext>
              </a:extLst>
            </p:cNvPr>
            <p:cNvSpPr/>
            <p:nvPr/>
          </p:nvSpPr>
          <p:spPr>
            <a:xfrm>
              <a:off x="4184420" y="1842448"/>
              <a:ext cx="697407" cy="464485"/>
            </a:xfrm>
            <a:custGeom>
              <a:avLst/>
              <a:gdLst/>
              <a:ahLst/>
              <a:cxnLst/>
              <a:rect l="0" t="0" r="0" b="0"/>
              <a:pathLst>
                <a:path w="697407" h="464485">
                  <a:moveTo>
                    <a:pt x="0" y="464485"/>
                  </a:moveTo>
                  <a:lnTo>
                    <a:pt x="697407" y="464485"/>
                  </a:lnTo>
                  <a:lnTo>
                    <a:pt x="69740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42" name="Rectangle 13890">
              <a:extLst>
                <a:ext uri="{FF2B5EF4-FFF2-40B4-BE49-F238E27FC236}">
                  <a16:creationId xmlns:a16="http://schemas.microsoft.com/office/drawing/2014/main" id="{20F991D4-E76E-42A9-B98F-D38421EF5136}"/>
                </a:ext>
              </a:extLst>
            </p:cNvPr>
            <p:cNvSpPr/>
            <p:nvPr/>
          </p:nvSpPr>
          <p:spPr>
            <a:xfrm>
              <a:off x="4327007" y="1948516"/>
              <a:ext cx="571126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Технические </a:t>
              </a:r>
            </a:p>
          </p:txBody>
        </p:sp>
        <p:sp>
          <p:nvSpPr>
            <p:cNvPr id="43" name="Rectangle 13891">
              <a:extLst>
                <a:ext uri="{FF2B5EF4-FFF2-40B4-BE49-F238E27FC236}">
                  <a16:creationId xmlns:a16="http://schemas.microsoft.com/office/drawing/2014/main" id="{E36E4EB3-CFBC-42FC-8BBD-D8909EF31AEA}"/>
                </a:ext>
              </a:extLst>
            </p:cNvPr>
            <p:cNvSpPr/>
            <p:nvPr/>
          </p:nvSpPr>
          <p:spPr>
            <a:xfrm>
              <a:off x="4293765" y="2040278"/>
              <a:ext cx="65955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спецификации </a:t>
              </a:r>
            </a:p>
          </p:txBody>
        </p:sp>
        <p:sp>
          <p:nvSpPr>
            <p:cNvPr id="44" name="Rectangle 13892">
              <a:extLst>
                <a:ext uri="{FF2B5EF4-FFF2-40B4-BE49-F238E27FC236}">
                  <a16:creationId xmlns:a16="http://schemas.microsoft.com/office/drawing/2014/main" id="{76649BA7-6126-4626-A99C-BEDF0F242D0E}"/>
                </a:ext>
              </a:extLst>
            </p:cNvPr>
            <p:cNvSpPr/>
            <p:nvPr/>
          </p:nvSpPr>
          <p:spPr>
            <a:xfrm>
              <a:off x="4302130" y="2132041"/>
              <a:ext cx="614418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разработку</a:t>
              </a:r>
            </a:p>
          </p:txBody>
        </p:sp>
        <p:sp>
          <p:nvSpPr>
            <p:cNvPr id="45" name="Shape 165600">
              <a:extLst>
                <a:ext uri="{FF2B5EF4-FFF2-40B4-BE49-F238E27FC236}">
                  <a16:creationId xmlns:a16="http://schemas.microsoft.com/office/drawing/2014/main" id="{51C1DEC5-F2A1-4C2E-BF17-73661D6A73EF}"/>
                </a:ext>
              </a:extLst>
            </p:cNvPr>
            <p:cNvSpPr/>
            <p:nvPr/>
          </p:nvSpPr>
          <p:spPr>
            <a:xfrm>
              <a:off x="4804356" y="2074693"/>
              <a:ext cx="542427" cy="464484"/>
            </a:xfrm>
            <a:custGeom>
              <a:avLst/>
              <a:gdLst/>
              <a:ahLst/>
              <a:cxnLst/>
              <a:rect l="0" t="0" r="0" b="0"/>
              <a:pathLst>
                <a:path w="542427" h="464484">
                  <a:moveTo>
                    <a:pt x="0" y="0"/>
                  </a:moveTo>
                  <a:lnTo>
                    <a:pt x="542427" y="0"/>
                  </a:lnTo>
                  <a:lnTo>
                    <a:pt x="542427" y="464484"/>
                  </a:lnTo>
                  <a:lnTo>
                    <a:pt x="0" y="464484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46" name="Shape 13894">
              <a:extLst>
                <a:ext uri="{FF2B5EF4-FFF2-40B4-BE49-F238E27FC236}">
                  <a16:creationId xmlns:a16="http://schemas.microsoft.com/office/drawing/2014/main" id="{38E77515-6B38-4F4B-B0E9-070EA2212A3B}"/>
                </a:ext>
              </a:extLst>
            </p:cNvPr>
            <p:cNvSpPr/>
            <p:nvPr/>
          </p:nvSpPr>
          <p:spPr>
            <a:xfrm>
              <a:off x="4804356" y="2074693"/>
              <a:ext cx="542427" cy="464484"/>
            </a:xfrm>
            <a:custGeom>
              <a:avLst/>
              <a:gdLst/>
              <a:ahLst/>
              <a:cxnLst/>
              <a:rect l="0" t="0" r="0" b="0"/>
              <a:pathLst>
                <a:path w="542427" h="464484">
                  <a:moveTo>
                    <a:pt x="0" y="464484"/>
                  </a:moveTo>
                  <a:lnTo>
                    <a:pt x="542427" y="464484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47" name="Rectangle 13895">
              <a:extLst>
                <a:ext uri="{FF2B5EF4-FFF2-40B4-BE49-F238E27FC236}">
                  <a16:creationId xmlns:a16="http://schemas.microsoft.com/office/drawing/2014/main" id="{E79CB444-434A-4343-8E14-6A44FA7E80B3}"/>
                </a:ext>
              </a:extLst>
            </p:cNvPr>
            <p:cNvSpPr/>
            <p:nvPr/>
          </p:nvSpPr>
          <p:spPr>
            <a:xfrm>
              <a:off x="4880187" y="2226642"/>
              <a:ext cx="542589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Обучающие </a:t>
              </a:r>
            </a:p>
          </p:txBody>
        </p:sp>
        <p:sp>
          <p:nvSpPr>
            <p:cNvPr id="48" name="Rectangle 13896">
              <a:extLst>
                <a:ext uri="{FF2B5EF4-FFF2-40B4-BE49-F238E27FC236}">
                  <a16:creationId xmlns:a16="http://schemas.microsoft.com/office/drawing/2014/main" id="{1028A614-BD9F-4B81-A83E-15631DD6861C}"/>
                </a:ext>
              </a:extLst>
            </p:cNvPr>
            <p:cNvSpPr/>
            <p:nvPr/>
          </p:nvSpPr>
          <p:spPr>
            <a:xfrm>
              <a:off x="4886092" y="2318404"/>
              <a:ext cx="503926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инструкции</a:t>
              </a:r>
            </a:p>
          </p:txBody>
        </p:sp>
        <p:sp>
          <p:nvSpPr>
            <p:cNvPr id="49" name="Shape 165601">
              <a:extLst>
                <a:ext uri="{FF2B5EF4-FFF2-40B4-BE49-F238E27FC236}">
                  <a16:creationId xmlns:a16="http://schemas.microsoft.com/office/drawing/2014/main" id="{E6D9172F-0307-41B0-8666-B45A336D2A1E}"/>
                </a:ext>
              </a:extLst>
            </p:cNvPr>
            <p:cNvSpPr/>
            <p:nvPr/>
          </p:nvSpPr>
          <p:spPr>
            <a:xfrm>
              <a:off x="5269239" y="230693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0"/>
                  </a:moveTo>
                  <a:lnTo>
                    <a:pt x="697408" y="0"/>
                  </a:lnTo>
                  <a:lnTo>
                    <a:pt x="697408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50" name="Shape 13898">
              <a:extLst>
                <a:ext uri="{FF2B5EF4-FFF2-40B4-BE49-F238E27FC236}">
                  <a16:creationId xmlns:a16="http://schemas.microsoft.com/office/drawing/2014/main" id="{B7832C5A-EDB7-4167-AFEA-DC7CD6AB8360}"/>
                </a:ext>
              </a:extLst>
            </p:cNvPr>
            <p:cNvSpPr/>
            <p:nvPr/>
          </p:nvSpPr>
          <p:spPr>
            <a:xfrm>
              <a:off x="5269239" y="230693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464485"/>
                  </a:moveTo>
                  <a:lnTo>
                    <a:pt x="697408" y="464485"/>
                  </a:lnTo>
                  <a:lnTo>
                    <a:pt x="697408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51" name="Rectangle 13899">
              <a:extLst>
                <a:ext uri="{FF2B5EF4-FFF2-40B4-BE49-F238E27FC236}">
                  <a16:creationId xmlns:a16="http://schemas.microsoft.com/office/drawing/2014/main" id="{3ACF226A-1070-4509-A3D5-F30B1A2C2213}"/>
                </a:ext>
              </a:extLst>
            </p:cNvPr>
            <p:cNvSpPr/>
            <p:nvPr/>
          </p:nvSpPr>
          <p:spPr>
            <a:xfrm>
              <a:off x="5457478" y="2413006"/>
              <a:ext cx="449791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Сценарии </a:t>
              </a:r>
            </a:p>
          </p:txBody>
        </p:sp>
        <p:sp>
          <p:nvSpPr>
            <p:cNvPr id="52" name="Rectangle 13900">
              <a:extLst>
                <a:ext uri="{FF2B5EF4-FFF2-40B4-BE49-F238E27FC236}">
                  <a16:creationId xmlns:a16="http://schemas.microsoft.com/office/drawing/2014/main" id="{B5866E01-A5E8-4873-9CE3-3826963269FE}"/>
                </a:ext>
              </a:extLst>
            </p:cNvPr>
            <p:cNvSpPr/>
            <p:nvPr/>
          </p:nvSpPr>
          <p:spPr>
            <a:xfrm>
              <a:off x="5431071" y="2504768"/>
              <a:ext cx="520033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системного </a:t>
              </a:r>
            </a:p>
          </p:txBody>
        </p:sp>
        <p:sp>
          <p:nvSpPr>
            <p:cNvPr id="53" name="Rectangle 13901">
              <a:extLst>
                <a:ext uri="{FF2B5EF4-FFF2-40B4-BE49-F238E27FC236}">
                  <a16:creationId xmlns:a16="http://schemas.microsoft.com/office/drawing/2014/main" id="{A9E90BF2-BCEA-48F8-843A-0A66E1F7A753}"/>
                </a:ext>
              </a:extLst>
            </p:cNvPr>
            <p:cNvSpPr/>
            <p:nvPr/>
          </p:nvSpPr>
          <p:spPr>
            <a:xfrm>
              <a:off x="5396136" y="2596531"/>
              <a:ext cx="589963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тестирования</a:t>
              </a:r>
            </a:p>
          </p:txBody>
        </p:sp>
        <p:sp>
          <p:nvSpPr>
            <p:cNvPr id="54" name="Shape 165602">
              <a:extLst>
                <a:ext uri="{FF2B5EF4-FFF2-40B4-BE49-F238E27FC236}">
                  <a16:creationId xmlns:a16="http://schemas.microsoft.com/office/drawing/2014/main" id="{FEDCA6A8-CEEA-4DB3-BB15-B3C272124E81}"/>
                </a:ext>
              </a:extLst>
            </p:cNvPr>
            <p:cNvSpPr/>
            <p:nvPr/>
          </p:nvSpPr>
          <p:spPr>
            <a:xfrm>
              <a:off x="6354115" y="2229542"/>
              <a:ext cx="697407" cy="464485"/>
            </a:xfrm>
            <a:custGeom>
              <a:avLst/>
              <a:gdLst/>
              <a:ahLst/>
              <a:cxnLst/>
              <a:rect l="0" t="0" r="0" b="0"/>
              <a:pathLst>
                <a:path w="697407" h="464485">
                  <a:moveTo>
                    <a:pt x="0" y="0"/>
                  </a:moveTo>
                  <a:lnTo>
                    <a:pt x="697407" y="0"/>
                  </a:lnTo>
                  <a:lnTo>
                    <a:pt x="69740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55" name="Shape 13903">
              <a:extLst>
                <a:ext uri="{FF2B5EF4-FFF2-40B4-BE49-F238E27FC236}">
                  <a16:creationId xmlns:a16="http://schemas.microsoft.com/office/drawing/2014/main" id="{FAB9CEF1-3CC8-4925-81BF-7B5D173435D5}"/>
                </a:ext>
              </a:extLst>
            </p:cNvPr>
            <p:cNvSpPr/>
            <p:nvPr/>
          </p:nvSpPr>
          <p:spPr>
            <a:xfrm>
              <a:off x="6354115" y="2229542"/>
              <a:ext cx="697407" cy="464485"/>
            </a:xfrm>
            <a:custGeom>
              <a:avLst/>
              <a:gdLst/>
              <a:ahLst/>
              <a:cxnLst/>
              <a:rect l="0" t="0" r="0" b="0"/>
              <a:pathLst>
                <a:path w="697407" h="464485">
                  <a:moveTo>
                    <a:pt x="0" y="464485"/>
                  </a:moveTo>
                  <a:lnTo>
                    <a:pt x="697407" y="464485"/>
                  </a:lnTo>
                  <a:lnTo>
                    <a:pt x="69740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56" name="Rectangle 13904">
              <a:extLst>
                <a:ext uri="{FF2B5EF4-FFF2-40B4-BE49-F238E27FC236}">
                  <a16:creationId xmlns:a16="http://schemas.microsoft.com/office/drawing/2014/main" id="{FB1EFC3C-BAC5-4633-AFB6-FB2E3A07A44D}"/>
                </a:ext>
              </a:extLst>
            </p:cNvPr>
            <p:cNvSpPr/>
            <p:nvPr/>
          </p:nvSpPr>
          <p:spPr>
            <a:xfrm>
              <a:off x="6542353" y="2335610"/>
              <a:ext cx="449791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Сценарии </a:t>
              </a:r>
            </a:p>
          </p:txBody>
        </p:sp>
        <p:sp>
          <p:nvSpPr>
            <p:cNvPr id="57" name="Rectangle 13905">
              <a:extLst>
                <a:ext uri="{FF2B5EF4-FFF2-40B4-BE49-F238E27FC236}">
                  <a16:creationId xmlns:a16="http://schemas.microsoft.com/office/drawing/2014/main" id="{FEDAAE7A-9938-4173-8F86-888CBB7603FB}"/>
                </a:ext>
              </a:extLst>
            </p:cNvPr>
            <p:cNvSpPr/>
            <p:nvPr/>
          </p:nvSpPr>
          <p:spPr>
            <a:xfrm>
              <a:off x="6419995" y="2427371"/>
              <a:ext cx="775221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интеграционного </a:t>
              </a:r>
            </a:p>
          </p:txBody>
        </p:sp>
        <p:sp>
          <p:nvSpPr>
            <p:cNvPr id="58" name="Rectangle 13906">
              <a:extLst>
                <a:ext uri="{FF2B5EF4-FFF2-40B4-BE49-F238E27FC236}">
                  <a16:creationId xmlns:a16="http://schemas.microsoft.com/office/drawing/2014/main" id="{AF3E9019-F848-40DB-8D74-6CAACA1293CB}"/>
                </a:ext>
              </a:extLst>
            </p:cNvPr>
            <p:cNvSpPr/>
            <p:nvPr/>
          </p:nvSpPr>
          <p:spPr>
            <a:xfrm>
              <a:off x="6481010" y="2519134"/>
              <a:ext cx="589962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тестирования</a:t>
              </a:r>
            </a:p>
          </p:txBody>
        </p:sp>
        <p:sp>
          <p:nvSpPr>
            <p:cNvPr id="59" name="Shape 165603">
              <a:extLst>
                <a:ext uri="{FF2B5EF4-FFF2-40B4-BE49-F238E27FC236}">
                  <a16:creationId xmlns:a16="http://schemas.microsoft.com/office/drawing/2014/main" id="{799BE350-0C67-43B9-AB83-96EFA39D390E}"/>
                </a:ext>
              </a:extLst>
            </p:cNvPr>
            <p:cNvSpPr/>
            <p:nvPr/>
          </p:nvSpPr>
          <p:spPr>
            <a:xfrm>
              <a:off x="5889176" y="253918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60" name="Shape 13908">
              <a:extLst>
                <a:ext uri="{FF2B5EF4-FFF2-40B4-BE49-F238E27FC236}">
                  <a16:creationId xmlns:a16="http://schemas.microsoft.com/office/drawing/2014/main" id="{A024D248-3EC1-486C-96FB-FD7BAF53C8C2}"/>
                </a:ext>
              </a:extLst>
            </p:cNvPr>
            <p:cNvSpPr/>
            <p:nvPr/>
          </p:nvSpPr>
          <p:spPr>
            <a:xfrm>
              <a:off x="5889176" y="253918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61" name="Rectangle 13909">
              <a:extLst>
                <a:ext uri="{FF2B5EF4-FFF2-40B4-BE49-F238E27FC236}">
                  <a16:creationId xmlns:a16="http://schemas.microsoft.com/office/drawing/2014/main" id="{71BE5152-2248-45C9-BA0B-5C5CC1F86E7E}"/>
                </a:ext>
              </a:extLst>
            </p:cNvPr>
            <p:cNvSpPr/>
            <p:nvPr/>
          </p:nvSpPr>
          <p:spPr>
            <a:xfrm>
              <a:off x="6051391" y="2691133"/>
              <a:ext cx="312852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Реестр </a:t>
              </a:r>
            </a:p>
          </p:txBody>
        </p:sp>
        <p:sp>
          <p:nvSpPr>
            <p:cNvPr id="62" name="Rectangle 13910">
              <a:extLst>
                <a:ext uri="{FF2B5EF4-FFF2-40B4-BE49-F238E27FC236}">
                  <a16:creationId xmlns:a16="http://schemas.microsoft.com/office/drawing/2014/main" id="{CB5324CF-4815-4E66-A753-2A9CD1526F30}"/>
                </a:ext>
              </a:extLst>
            </p:cNvPr>
            <p:cNvSpPr/>
            <p:nvPr/>
          </p:nvSpPr>
          <p:spPr>
            <a:xfrm>
              <a:off x="6005957" y="2782894"/>
              <a:ext cx="410732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дефектов</a:t>
              </a:r>
            </a:p>
          </p:txBody>
        </p:sp>
        <p:sp>
          <p:nvSpPr>
            <p:cNvPr id="63" name="Shape 165604">
              <a:extLst>
                <a:ext uri="{FF2B5EF4-FFF2-40B4-BE49-F238E27FC236}">
                  <a16:creationId xmlns:a16="http://schemas.microsoft.com/office/drawing/2014/main" id="{438EBA29-C45A-433A-830D-ADBC2865FF5C}"/>
                </a:ext>
              </a:extLst>
            </p:cNvPr>
            <p:cNvSpPr/>
            <p:nvPr/>
          </p:nvSpPr>
          <p:spPr>
            <a:xfrm>
              <a:off x="6354115" y="2771428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0"/>
                  </a:moveTo>
                  <a:lnTo>
                    <a:pt x="542426" y="0"/>
                  </a:lnTo>
                  <a:lnTo>
                    <a:pt x="542426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64" name="Shape 13912">
              <a:extLst>
                <a:ext uri="{FF2B5EF4-FFF2-40B4-BE49-F238E27FC236}">
                  <a16:creationId xmlns:a16="http://schemas.microsoft.com/office/drawing/2014/main" id="{430BC062-FAFD-4C13-B669-8989F3F44141}"/>
                </a:ext>
              </a:extLst>
            </p:cNvPr>
            <p:cNvSpPr/>
            <p:nvPr/>
          </p:nvSpPr>
          <p:spPr>
            <a:xfrm>
              <a:off x="6354115" y="2771428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464485"/>
                  </a:moveTo>
                  <a:lnTo>
                    <a:pt x="542426" y="464485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65" name="Rectangle 13913">
              <a:extLst>
                <a:ext uri="{FF2B5EF4-FFF2-40B4-BE49-F238E27FC236}">
                  <a16:creationId xmlns:a16="http://schemas.microsoft.com/office/drawing/2014/main" id="{E494629D-8DAA-4857-8A70-EB9B642ED5FC}"/>
                </a:ext>
              </a:extLst>
            </p:cNvPr>
            <p:cNvSpPr/>
            <p:nvPr/>
          </p:nvSpPr>
          <p:spPr>
            <a:xfrm>
              <a:off x="6486969" y="2923377"/>
              <a:ext cx="390990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Запросы </a:t>
              </a:r>
            </a:p>
          </p:txBody>
        </p:sp>
        <p:sp>
          <p:nvSpPr>
            <p:cNvPr id="66" name="Rectangle 154218">
              <a:extLst>
                <a:ext uri="{FF2B5EF4-FFF2-40B4-BE49-F238E27FC236}">
                  <a16:creationId xmlns:a16="http://schemas.microsoft.com/office/drawing/2014/main" id="{FF4EFD76-3457-43F3-A2AA-52979CFEE01B}"/>
                </a:ext>
              </a:extLst>
            </p:cNvPr>
            <p:cNvSpPr/>
            <p:nvPr/>
          </p:nvSpPr>
          <p:spPr>
            <a:xfrm>
              <a:off x="6816157" y="3015139"/>
              <a:ext cx="50696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е</a:t>
              </a:r>
            </a:p>
          </p:txBody>
        </p:sp>
        <p:sp>
          <p:nvSpPr>
            <p:cNvPr id="67" name="Rectangle 154215">
              <a:extLst>
                <a:ext uri="{FF2B5EF4-FFF2-40B4-BE49-F238E27FC236}">
                  <a16:creationId xmlns:a16="http://schemas.microsoft.com/office/drawing/2014/main" id="{24F31A5C-8BFC-4D6B-88D6-D9B4E1E868AC}"/>
                </a:ext>
              </a:extLst>
            </p:cNvPr>
            <p:cNvSpPr/>
            <p:nvPr/>
          </p:nvSpPr>
          <p:spPr>
            <a:xfrm>
              <a:off x="6396376" y="3015139"/>
              <a:ext cx="558357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изменени</a:t>
              </a:r>
            </a:p>
          </p:txBody>
        </p:sp>
        <p:sp>
          <p:nvSpPr>
            <p:cNvPr id="68" name="Shape 165605">
              <a:extLst>
                <a:ext uri="{FF2B5EF4-FFF2-40B4-BE49-F238E27FC236}">
                  <a16:creationId xmlns:a16="http://schemas.microsoft.com/office/drawing/2014/main" id="{85F0247D-EF8F-4EC7-9671-3FDA1F92E21D}"/>
                </a:ext>
              </a:extLst>
            </p:cNvPr>
            <p:cNvSpPr/>
            <p:nvPr/>
          </p:nvSpPr>
          <p:spPr>
            <a:xfrm>
              <a:off x="6819052" y="300367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69" name="Shape 13916">
              <a:extLst>
                <a:ext uri="{FF2B5EF4-FFF2-40B4-BE49-F238E27FC236}">
                  <a16:creationId xmlns:a16="http://schemas.microsoft.com/office/drawing/2014/main" id="{F2418DFB-CDA6-44ED-9A83-CB725ED686C5}"/>
                </a:ext>
              </a:extLst>
            </p:cNvPr>
            <p:cNvSpPr/>
            <p:nvPr/>
          </p:nvSpPr>
          <p:spPr>
            <a:xfrm>
              <a:off x="6819052" y="300367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70" name="Rectangle 154230">
              <a:extLst>
                <a:ext uri="{FF2B5EF4-FFF2-40B4-BE49-F238E27FC236}">
                  <a16:creationId xmlns:a16="http://schemas.microsoft.com/office/drawing/2014/main" id="{745E9618-8B52-41A4-AFA7-91429A6F291C}"/>
                </a:ext>
              </a:extLst>
            </p:cNvPr>
            <p:cNvSpPr/>
            <p:nvPr/>
          </p:nvSpPr>
          <p:spPr>
            <a:xfrm>
              <a:off x="7023589" y="3109741"/>
              <a:ext cx="361855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бщения </a:t>
              </a:r>
            </a:p>
          </p:txBody>
        </p:sp>
        <p:sp>
          <p:nvSpPr>
            <p:cNvPr id="71" name="Rectangle 154229">
              <a:extLst>
                <a:ext uri="{FF2B5EF4-FFF2-40B4-BE49-F238E27FC236}">
                  <a16:creationId xmlns:a16="http://schemas.microsoft.com/office/drawing/2014/main" id="{528C2A2E-A1F8-4CC7-B93D-8FFFA00F026A}"/>
                </a:ext>
              </a:extLst>
            </p:cNvPr>
            <p:cNvSpPr/>
            <p:nvPr/>
          </p:nvSpPr>
          <p:spPr>
            <a:xfrm>
              <a:off x="6902046" y="3109741"/>
              <a:ext cx="161614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Соо</a:t>
              </a:r>
            </a:p>
          </p:txBody>
        </p:sp>
        <p:sp>
          <p:nvSpPr>
            <p:cNvPr id="72" name="Rectangle 154227">
              <a:extLst>
                <a:ext uri="{FF2B5EF4-FFF2-40B4-BE49-F238E27FC236}">
                  <a16:creationId xmlns:a16="http://schemas.microsoft.com/office/drawing/2014/main" id="{07687B6D-A121-4CFB-A1C1-0306F66BBE39}"/>
                </a:ext>
              </a:extLst>
            </p:cNvPr>
            <p:cNvSpPr/>
            <p:nvPr/>
          </p:nvSpPr>
          <p:spPr>
            <a:xfrm>
              <a:off x="7024022" y="3201504"/>
              <a:ext cx="416434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ершении </a:t>
              </a:r>
            </a:p>
          </p:txBody>
        </p:sp>
        <p:sp>
          <p:nvSpPr>
            <p:cNvPr id="73" name="Rectangle 154225">
              <a:extLst>
                <a:ext uri="{FF2B5EF4-FFF2-40B4-BE49-F238E27FC236}">
                  <a16:creationId xmlns:a16="http://schemas.microsoft.com/office/drawing/2014/main" id="{48784AD1-6DE7-48DC-B477-4F938C890151}"/>
                </a:ext>
              </a:extLst>
            </p:cNvPr>
            <p:cNvSpPr/>
            <p:nvPr/>
          </p:nvSpPr>
          <p:spPr>
            <a:xfrm>
              <a:off x="6860659" y="3201504"/>
              <a:ext cx="217271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 зав</a:t>
              </a:r>
            </a:p>
          </p:txBody>
        </p:sp>
        <p:sp>
          <p:nvSpPr>
            <p:cNvPr id="74" name="Rectangle 154223">
              <a:extLst>
                <a:ext uri="{FF2B5EF4-FFF2-40B4-BE49-F238E27FC236}">
                  <a16:creationId xmlns:a16="http://schemas.microsoft.com/office/drawing/2014/main" id="{968D5E54-6665-4112-867E-8A30FB6B8CD0}"/>
                </a:ext>
              </a:extLst>
            </p:cNvPr>
            <p:cNvSpPr/>
            <p:nvPr/>
          </p:nvSpPr>
          <p:spPr>
            <a:xfrm>
              <a:off x="7039521" y="3293265"/>
              <a:ext cx="362402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рования</a:t>
              </a:r>
            </a:p>
          </p:txBody>
        </p:sp>
        <p:sp>
          <p:nvSpPr>
            <p:cNvPr id="75" name="Rectangle 154219">
              <a:extLst>
                <a:ext uri="{FF2B5EF4-FFF2-40B4-BE49-F238E27FC236}">
                  <a16:creationId xmlns:a16="http://schemas.microsoft.com/office/drawing/2014/main" id="{B7A023DA-FD92-4292-8E4A-CCA3FB4D19C6}"/>
                </a:ext>
              </a:extLst>
            </p:cNvPr>
            <p:cNvSpPr/>
            <p:nvPr/>
          </p:nvSpPr>
          <p:spPr>
            <a:xfrm>
              <a:off x="6868422" y="3293265"/>
              <a:ext cx="227609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</a:t>
              </a:r>
            </a:p>
          </p:txBody>
        </p:sp>
        <p:sp>
          <p:nvSpPr>
            <p:cNvPr id="76" name="Shape 165606">
              <a:extLst>
                <a:ext uri="{FF2B5EF4-FFF2-40B4-BE49-F238E27FC236}">
                  <a16:creationId xmlns:a16="http://schemas.microsoft.com/office/drawing/2014/main" id="{DF786E26-B6B7-4364-925D-B20BC2803F55}"/>
                </a:ext>
              </a:extLst>
            </p:cNvPr>
            <p:cNvSpPr/>
            <p:nvPr/>
          </p:nvSpPr>
          <p:spPr>
            <a:xfrm>
              <a:off x="8058870" y="2926277"/>
              <a:ext cx="697408" cy="464484"/>
            </a:xfrm>
            <a:custGeom>
              <a:avLst/>
              <a:gdLst/>
              <a:ahLst/>
              <a:cxnLst/>
              <a:rect l="0" t="0" r="0" b="0"/>
              <a:pathLst>
                <a:path w="697408" h="464484">
                  <a:moveTo>
                    <a:pt x="0" y="0"/>
                  </a:moveTo>
                  <a:lnTo>
                    <a:pt x="697408" y="0"/>
                  </a:lnTo>
                  <a:lnTo>
                    <a:pt x="697408" y="464484"/>
                  </a:lnTo>
                  <a:lnTo>
                    <a:pt x="0" y="464484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4FFA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77" name="Shape 13921">
              <a:extLst>
                <a:ext uri="{FF2B5EF4-FFF2-40B4-BE49-F238E27FC236}">
                  <a16:creationId xmlns:a16="http://schemas.microsoft.com/office/drawing/2014/main" id="{678AC675-C224-4A31-BD46-EFF80D85D013}"/>
                </a:ext>
              </a:extLst>
            </p:cNvPr>
            <p:cNvSpPr/>
            <p:nvPr/>
          </p:nvSpPr>
          <p:spPr>
            <a:xfrm>
              <a:off x="8058870" y="2926277"/>
              <a:ext cx="697408" cy="464484"/>
            </a:xfrm>
            <a:custGeom>
              <a:avLst/>
              <a:gdLst/>
              <a:ahLst/>
              <a:cxnLst/>
              <a:rect l="0" t="0" r="0" b="0"/>
              <a:pathLst>
                <a:path w="697408" h="464484">
                  <a:moveTo>
                    <a:pt x="0" y="464484"/>
                  </a:moveTo>
                  <a:lnTo>
                    <a:pt x="697408" y="464484"/>
                  </a:lnTo>
                  <a:lnTo>
                    <a:pt x="697408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78" name="Rectangle 13922">
              <a:extLst>
                <a:ext uri="{FF2B5EF4-FFF2-40B4-BE49-F238E27FC236}">
                  <a16:creationId xmlns:a16="http://schemas.microsoft.com/office/drawing/2014/main" id="{558B4CE6-219B-4A06-90AB-5732854F0FA2}"/>
                </a:ext>
              </a:extLst>
            </p:cNvPr>
            <p:cNvSpPr/>
            <p:nvPr/>
          </p:nvSpPr>
          <p:spPr>
            <a:xfrm>
              <a:off x="8108021" y="3078226"/>
              <a:ext cx="819768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Пользовательские </a:t>
              </a:r>
            </a:p>
          </p:txBody>
        </p:sp>
        <p:sp>
          <p:nvSpPr>
            <p:cNvPr id="79" name="Rectangle 13923">
              <a:extLst>
                <a:ext uri="{FF2B5EF4-FFF2-40B4-BE49-F238E27FC236}">
                  <a16:creationId xmlns:a16="http://schemas.microsoft.com/office/drawing/2014/main" id="{A1E9C157-679A-4DCA-9755-81568AAF409E}"/>
                </a:ext>
              </a:extLst>
            </p:cNvPr>
            <p:cNvSpPr/>
            <p:nvPr/>
          </p:nvSpPr>
          <p:spPr>
            <a:xfrm>
              <a:off x="8218133" y="3169988"/>
              <a:ext cx="503928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инструкции</a:t>
              </a:r>
            </a:p>
          </p:txBody>
        </p:sp>
        <p:sp>
          <p:nvSpPr>
            <p:cNvPr id="80" name="Shape 165607">
              <a:extLst>
                <a:ext uri="{FF2B5EF4-FFF2-40B4-BE49-F238E27FC236}">
                  <a16:creationId xmlns:a16="http://schemas.microsoft.com/office/drawing/2014/main" id="{5502A0E9-2A71-4CE9-A63E-013A27739E27}"/>
                </a:ext>
              </a:extLst>
            </p:cNvPr>
            <p:cNvSpPr/>
            <p:nvPr/>
          </p:nvSpPr>
          <p:spPr>
            <a:xfrm>
              <a:off x="7438934" y="323591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0"/>
                  </a:moveTo>
                  <a:lnTo>
                    <a:pt x="697408" y="0"/>
                  </a:lnTo>
                  <a:lnTo>
                    <a:pt x="697408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4FFA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81" name="Shape 13925">
              <a:extLst>
                <a:ext uri="{FF2B5EF4-FFF2-40B4-BE49-F238E27FC236}">
                  <a16:creationId xmlns:a16="http://schemas.microsoft.com/office/drawing/2014/main" id="{45D43BE7-FD42-4B7C-AFF9-ABF5092B61FC}"/>
                </a:ext>
              </a:extLst>
            </p:cNvPr>
            <p:cNvSpPr/>
            <p:nvPr/>
          </p:nvSpPr>
          <p:spPr>
            <a:xfrm>
              <a:off x="7438934" y="3235918"/>
              <a:ext cx="697408" cy="464485"/>
            </a:xfrm>
            <a:custGeom>
              <a:avLst/>
              <a:gdLst/>
              <a:ahLst/>
              <a:cxnLst/>
              <a:rect l="0" t="0" r="0" b="0"/>
              <a:pathLst>
                <a:path w="697408" h="464485">
                  <a:moveTo>
                    <a:pt x="0" y="464485"/>
                  </a:moveTo>
                  <a:lnTo>
                    <a:pt x="697408" y="464485"/>
                  </a:lnTo>
                  <a:lnTo>
                    <a:pt x="697408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82" name="Rectangle 13926">
              <a:extLst>
                <a:ext uri="{FF2B5EF4-FFF2-40B4-BE49-F238E27FC236}">
                  <a16:creationId xmlns:a16="http://schemas.microsoft.com/office/drawing/2014/main" id="{F9D02A66-9238-4F50-A7DC-C2C165FFC69F}"/>
                </a:ext>
              </a:extLst>
            </p:cNvPr>
            <p:cNvSpPr/>
            <p:nvPr/>
          </p:nvSpPr>
          <p:spPr>
            <a:xfrm>
              <a:off x="7627173" y="3341987"/>
              <a:ext cx="449790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Сценарии </a:t>
              </a:r>
            </a:p>
          </p:txBody>
        </p:sp>
        <p:sp>
          <p:nvSpPr>
            <p:cNvPr id="83" name="Rectangle 13927">
              <a:extLst>
                <a:ext uri="{FF2B5EF4-FFF2-40B4-BE49-F238E27FC236}">
                  <a16:creationId xmlns:a16="http://schemas.microsoft.com/office/drawing/2014/main" id="{8317C960-0DC8-42BA-8208-F6E0B08A9B85}"/>
                </a:ext>
              </a:extLst>
            </p:cNvPr>
            <p:cNvSpPr/>
            <p:nvPr/>
          </p:nvSpPr>
          <p:spPr>
            <a:xfrm>
              <a:off x="7569821" y="3433749"/>
              <a:ext cx="602398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приемочного </a:t>
              </a:r>
            </a:p>
          </p:txBody>
        </p:sp>
        <p:sp>
          <p:nvSpPr>
            <p:cNvPr id="84" name="Rectangle 13928">
              <a:extLst>
                <a:ext uri="{FF2B5EF4-FFF2-40B4-BE49-F238E27FC236}">
                  <a16:creationId xmlns:a16="http://schemas.microsoft.com/office/drawing/2014/main" id="{74CACCC4-B6B8-4CD3-BCFC-C8E149B544B0}"/>
                </a:ext>
              </a:extLst>
            </p:cNvPr>
            <p:cNvSpPr/>
            <p:nvPr/>
          </p:nvSpPr>
          <p:spPr>
            <a:xfrm>
              <a:off x="7565830" y="3525511"/>
              <a:ext cx="589963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тестирования</a:t>
              </a:r>
            </a:p>
          </p:txBody>
        </p:sp>
        <p:sp>
          <p:nvSpPr>
            <p:cNvPr id="85" name="Shape 165608">
              <a:extLst>
                <a:ext uri="{FF2B5EF4-FFF2-40B4-BE49-F238E27FC236}">
                  <a16:creationId xmlns:a16="http://schemas.microsoft.com/office/drawing/2014/main" id="{6301DDD2-8A28-482C-80E3-B56E5AEE269D}"/>
                </a:ext>
              </a:extLst>
            </p:cNvPr>
            <p:cNvSpPr/>
            <p:nvPr/>
          </p:nvSpPr>
          <p:spPr>
            <a:xfrm>
              <a:off x="8213868" y="3468169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71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86" name="Shape 13930">
              <a:extLst>
                <a:ext uri="{FF2B5EF4-FFF2-40B4-BE49-F238E27FC236}">
                  <a16:creationId xmlns:a16="http://schemas.microsoft.com/office/drawing/2014/main" id="{8A6438DA-F615-45D2-87A8-97CA6BCD0E90}"/>
                </a:ext>
              </a:extLst>
            </p:cNvPr>
            <p:cNvSpPr/>
            <p:nvPr/>
          </p:nvSpPr>
          <p:spPr>
            <a:xfrm>
              <a:off x="8213868" y="3468169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87" name="Rectangle 13931">
              <a:extLst>
                <a:ext uri="{FF2B5EF4-FFF2-40B4-BE49-F238E27FC236}">
                  <a16:creationId xmlns:a16="http://schemas.microsoft.com/office/drawing/2014/main" id="{DF48C79F-C674-4665-98DC-BF4DE2DFB641}"/>
                </a:ext>
              </a:extLst>
            </p:cNvPr>
            <p:cNvSpPr/>
            <p:nvPr/>
          </p:nvSpPr>
          <p:spPr>
            <a:xfrm>
              <a:off x="8324909" y="3574232"/>
              <a:ext cx="448900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Документ </a:t>
              </a:r>
            </a:p>
          </p:txBody>
        </p:sp>
        <p:sp>
          <p:nvSpPr>
            <p:cNvPr id="88" name="Rectangle 13932">
              <a:extLst>
                <a:ext uri="{FF2B5EF4-FFF2-40B4-BE49-F238E27FC236}">
                  <a16:creationId xmlns:a16="http://schemas.microsoft.com/office/drawing/2014/main" id="{7352407E-D63E-4DAE-86D7-022637D2565F}"/>
                </a:ext>
              </a:extLst>
            </p:cNvPr>
            <p:cNvSpPr/>
            <p:nvPr/>
          </p:nvSpPr>
          <p:spPr>
            <a:xfrm>
              <a:off x="8328627" y="3665993"/>
              <a:ext cx="439106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передачи </a:t>
              </a:r>
            </a:p>
          </p:txBody>
        </p:sp>
        <p:sp>
          <p:nvSpPr>
            <p:cNvPr id="89" name="Rectangle 13933">
              <a:extLst>
                <a:ext uri="{FF2B5EF4-FFF2-40B4-BE49-F238E27FC236}">
                  <a16:creationId xmlns:a16="http://schemas.microsoft.com/office/drawing/2014/main" id="{FD870556-B9CD-4A3F-8A15-B0041CEBB458}"/>
                </a:ext>
              </a:extLst>
            </p:cNvPr>
            <p:cNvSpPr/>
            <p:nvPr/>
          </p:nvSpPr>
          <p:spPr>
            <a:xfrm>
              <a:off x="8346723" y="3757767"/>
              <a:ext cx="367834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системы</a:t>
              </a:r>
            </a:p>
          </p:txBody>
        </p:sp>
        <p:sp>
          <p:nvSpPr>
            <p:cNvPr id="90" name="Shape 165609">
              <a:extLst>
                <a:ext uri="{FF2B5EF4-FFF2-40B4-BE49-F238E27FC236}">
                  <a16:creationId xmlns:a16="http://schemas.microsoft.com/office/drawing/2014/main" id="{03C9E855-4B9B-4F94-BE20-2FFDF7456FC7}"/>
                </a:ext>
              </a:extLst>
            </p:cNvPr>
            <p:cNvSpPr/>
            <p:nvPr/>
          </p:nvSpPr>
          <p:spPr>
            <a:xfrm>
              <a:off x="5424237" y="284888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0"/>
                  </a:moveTo>
                  <a:lnTo>
                    <a:pt x="542426" y="0"/>
                  </a:lnTo>
                  <a:lnTo>
                    <a:pt x="542426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91" name="Shape 13935">
              <a:extLst>
                <a:ext uri="{FF2B5EF4-FFF2-40B4-BE49-F238E27FC236}">
                  <a16:creationId xmlns:a16="http://schemas.microsoft.com/office/drawing/2014/main" id="{89036D80-3EB3-48D0-BB78-42A6EE2968BC}"/>
                </a:ext>
              </a:extLst>
            </p:cNvPr>
            <p:cNvSpPr/>
            <p:nvPr/>
          </p:nvSpPr>
          <p:spPr>
            <a:xfrm>
              <a:off x="5424237" y="2848880"/>
              <a:ext cx="542426" cy="464485"/>
            </a:xfrm>
            <a:custGeom>
              <a:avLst/>
              <a:gdLst/>
              <a:ahLst/>
              <a:cxnLst/>
              <a:rect l="0" t="0" r="0" b="0"/>
              <a:pathLst>
                <a:path w="542426" h="464485">
                  <a:moveTo>
                    <a:pt x="0" y="464485"/>
                  </a:moveTo>
                  <a:lnTo>
                    <a:pt x="542426" y="464485"/>
                  </a:lnTo>
                  <a:lnTo>
                    <a:pt x="542426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92" name="Rectangle 13936">
              <a:extLst>
                <a:ext uri="{FF2B5EF4-FFF2-40B4-BE49-F238E27FC236}">
                  <a16:creationId xmlns:a16="http://schemas.microsoft.com/office/drawing/2014/main" id="{A9617354-0FE2-4403-B255-8059331E46C7}"/>
                </a:ext>
              </a:extLst>
            </p:cNvPr>
            <p:cNvSpPr/>
            <p:nvPr/>
          </p:nvSpPr>
          <p:spPr>
            <a:xfrm>
              <a:off x="5557092" y="3000829"/>
              <a:ext cx="390990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Запросы </a:t>
              </a:r>
            </a:p>
          </p:txBody>
        </p:sp>
        <p:sp>
          <p:nvSpPr>
            <p:cNvPr id="93" name="Rectangle 155870">
              <a:extLst>
                <a:ext uri="{FF2B5EF4-FFF2-40B4-BE49-F238E27FC236}">
                  <a16:creationId xmlns:a16="http://schemas.microsoft.com/office/drawing/2014/main" id="{864E9137-19B1-4C93-AB8E-2AEDDEDC4C19}"/>
                </a:ext>
              </a:extLst>
            </p:cNvPr>
            <p:cNvSpPr/>
            <p:nvPr/>
          </p:nvSpPr>
          <p:spPr>
            <a:xfrm>
              <a:off x="5886280" y="3092591"/>
              <a:ext cx="50696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е</a:t>
              </a:r>
            </a:p>
          </p:txBody>
        </p:sp>
        <p:sp>
          <p:nvSpPr>
            <p:cNvPr id="94" name="Rectangle 155869">
              <a:extLst>
                <a:ext uri="{FF2B5EF4-FFF2-40B4-BE49-F238E27FC236}">
                  <a16:creationId xmlns:a16="http://schemas.microsoft.com/office/drawing/2014/main" id="{3216CECC-363C-40AC-890C-9464969F9076}"/>
                </a:ext>
              </a:extLst>
            </p:cNvPr>
            <p:cNvSpPr/>
            <p:nvPr/>
          </p:nvSpPr>
          <p:spPr>
            <a:xfrm>
              <a:off x="5466500" y="3092591"/>
              <a:ext cx="55835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изменени</a:t>
              </a:r>
            </a:p>
          </p:txBody>
        </p:sp>
        <p:sp>
          <p:nvSpPr>
            <p:cNvPr id="95" name="Shape 165610">
              <a:extLst>
                <a:ext uri="{FF2B5EF4-FFF2-40B4-BE49-F238E27FC236}">
                  <a16:creationId xmlns:a16="http://schemas.microsoft.com/office/drawing/2014/main" id="{1378F7C0-90F7-48E0-A0AC-BE9F4577A1E7}"/>
                </a:ext>
              </a:extLst>
            </p:cNvPr>
            <p:cNvSpPr/>
            <p:nvPr/>
          </p:nvSpPr>
          <p:spPr>
            <a:xfrm>
              <a:off x="4959299" y="3158522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5959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96" name="Shape 13939">
              <a:extLst>
                <a:ext uri="{FF2B5EF4-FFF2-40B4-BE49-F238E27FC236}">
                  <a16:creationId xmlns:a16="http://schemas.microsoft.com/office/drawing/2014/main" id="{5C93ADCA-6B75-4203-9436-C72EB4885DCF}"/>
                </a:ext>
              </a:extLst>
            </p:cNvPr>
            <p:cNvSpPr/>
            <p:nvPr/>
          </p:nvSpPr>
          <p:spPr>
            <a:xfrm>
              <a:off x="4959299" y="3158522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97" name="Rectangle 154209">
              <a:extLst>
                <a:ext uri="{FF2B5EF4-FFF2-40B4-BE49-F238E27FC236}">
                  <a16:creationId xmlns:a16="http://schemas.microsoft.com/office/drawing/2014/main" id="{010B3021-8808-4F6E-8781-46779DFD1C8A}"/>
                </a:ext>
              </a:extLst>
            </p:cNvPr>
            <p:cNvSpPr/>
            <p:nvPr/>
          </p:nvSpPr>
          <p:spPr>
            <a:xfrm>
              <a:off x="5042347" y="3264590"/>
              <a:ext cx="50048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Сообщения</a:t>
              </a:r>
            </a:p>
          </p:txBody>
        </p:sp>
        <p:sp>
          <p:nvSpPr>
            <p:cNvPr id="98" name="Rectangle 154213">
              <a:extLst>
                <a:ext uri="{FF2B5EF4-FFF2-40B4-BE49-F238E27FC236}">
                  <a16:creationId xmlns:a16="http://schemas.microsoft.com/office/drawing/2014/main" id="{83B76A43-5BD2-4679-8B73-BDB9F968EA69}"/>
                </a:ext>
              </a:extLst>
            </p:cNvPr>
            <p:cNvSpPr/>
            <p:nvPr/>
          </p:nvSpPr>
          <p:spPr>
            <a:xfrm>
              <a:off x="5418663" y="3264590"/>
              <a:ext cx="2300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99" name="Rectangle 13941">
              <a:extLst>
                <a:ext uri="{FF2B5EF4-FFF2-40B4-BE49-F238E27FC236}">
                  <a16:creationId xmlns:a16="http://schemas.microsoft.com/office/drawing/2014/main" id="{798A6B60-C61A-47ED-A53B-C86CB2EB11C5}"/>
                </a:ext>
              </a:extLst>
            </p:cNvPr>
            <p:cNvSpPr/>
            <p:nvPr/>
          </p:nvSpPr>
          <p:spPr>
            <a:xfrm>
              <a:off x="5000905" y="3356352"/>
              <a:ext cx="633707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 завершении </a:t>
              </a:r>
            </a:p>
          </p:txBody>
        </p:sp>
        <p:sp>
          <p:nvSpPr>
            <p:cNvPr id="100" name="Rectangle 13942">
              <a:extLst>
                <a:ext uri="{FF2B5EF4-FFF2-40B4-BE49-F238E27FC236}">
                  <a16:creationId xmlns:a16="http://schemas.microsoft.com/office/drawing/2014/main" id="{707D01D8-4BDC-445A-B0A2-B2D60BF61236}"/>
                </a:ext>
              </a:extLst>
            </p:cNvPr>
            <p:cNvSpPr/>
            <p:nvPr/>
          </p:nvSpPr>
          <p:spPr>
            <a:xfrm>
              <a:off x="5008669" y="3448114"/>
              <a:ext cx="589963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тестирования</a:t>
              </a:r>
            </a:p>
          </p:txBody>
        </p:sp>
        <p:sp>
          <p:nvSpPr>
            <p:cNvPr id="101" name="Shape 165611">
              <a:extLst>
                <a:ext uri="{FF2B5EF4-FFF2-40B4-BE49-F238E27FC236}">
                  <a16:creationId xmlns:a16="http://schemas.microsoft.com/office/drawing/2014/main" id="{82318220-6F61-41E4-912D-04B0317E78F3}"/>
                </a:ext>
              </a:extLst>
            </p:cNvPr>
            <p:cNvSpPr/>
            <p:nvPr/>
          </p:nvSpPr>
          <p:spPr>
            <a:xfrm>
              <a:off x="6974051" y="3545588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4FFA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02" name="Shape 13944">
              <a:extLst>
                <a:ext uri="{FF2B5EF4-FFF2-40B4-BE49-F238E27FC236}">
                  <a16:creationId xmlns:a16="http://schemas.microsoft.com/office/drawing/2014/main" id="{E6BD3E1C-6ECC-4474-A8C0-930625949E23}"/>
                </a:ext>
              </a:extLst>
            </p:cNvPr>
            <p:cNvSpPr/>
            <p:nvPr/>
          </p:nvSpPr>
          <p:spPr>
            <a:xfrm>
              <a:off x="6974051" y="3545588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03" name="Rectangle 155874">
              <a:extLst>
                <a:ext uri="{FF2B5EF4-FFF2-40B4-BE49-F238E27FC236}">
                  <a16:creationId xmlns:a16="http://schemas.microsoft.com/office/drawing/2014/main" id="{D139F62A-B604-46DE-9746-B7D692100F72}"/>
                </a:ext>
              </a:extLst>
            </p:cNvPr>
            <p:cNvSpPr/>
            <p:nvPr/>
          </p:nvSpPr>
          <p:spPr>
            <a:xfrm>
              <a:off x="7136265" y="3697509"/>
              <a:ext cx="289805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Реестр</a:t>
              </a:r>
            </a:p>
          </p:txBody>
        </p:sp>
        <p:sp>
          <p:nvSpPr>
            <p:cNvPr id="104" name="Rectangle 155875">
              <a:extLst>
                <a:ext uri="{FF2B5EF4-FFF2-40B4-BE49-F238E27FC236}">
                  <a16:creationId xmlns:a16="http://schemas.microsoft.com/office/drawing/2014/main" id="{D50C5E1C-207A-46DC-AE7D-7CF259C72DE9}"/>
                </a:ext>
              </a:extLst>
            </p:cNvPr>
            <p:cNvSpPr/>
            <p:nvPr/>
          </p:nvSpPr>
          <p:spPr>
            <a:xfrm>
              <a:off x="7354193" y="3697509"/>
              <a:ext cx="2300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105" name="Rectangle 155871">
              <a:extLst>
                <a:ext uri="{FF2B5EF4-FFF2-40B4-BE49-F238E27FC236}">
                  <a16:creationId xmlns:a16="http://schemas.microsoft.com/office/drawing/2014/main" id="{CF83A654-C839-4724-B11B-8CB4D5847174}"/>
                </a:ext>
              </a:extLst>
            </p:cNvPr>
            <p:cNvSpPr/>
            <p:nvPr/>
          </p:nvSpPr>
          <p:spPr>
            <a:xfrm>
              <a:off x="7090777" y="3789299"/>
              <a:ext cx="308264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дефект</a:t>
              </a:r>
            </a:p>
          </p:txBody>
        </p:sp>
        <p:sp>
          <p:nvSpPr>
            <p:cNvPr id="106" name="Rectangle 155873">
              <a:extLst>
                <a:ext uri="{FF2B5EF4-FFF2-40B4-BE49-F238E27FC236}">
                  <a16:creationId xmlns:a16="http://schemas.microsoft.com/office/drawing/2014/main" id="{C68D065E-E713-414E-8F09-8AB43B437349}"/>
                </a:ext>
              </a:extLst>
            </p:cNvPr>
            <p:cNvSpPr/>
            <p:nvPr/>
          </p:nvSpPr>
          <p:spPr>
            <a:xfrm>
              <a:off x="7322570" y="3789299"/>
              <a:ext cx="102447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ов</a:t>
              </a:r>
            </a:p>
          </p:txBody>
        </p:sp>
        <p:sp>
          <p:nvSpPr>
            <p:cNvPr id="107" name="Shape 165612">
              <a:extLst>
                <a:ext uri="{FF2B5EF4-FFF2-40B4-BE49-F238E27FC236}">
                  <a16:creationId xmlns:a16="http://schemas.microsoft.com/office/drawing/2014/main" id="{D858D857-F8ED-452C-A5C0-22140535DA53}"/>
                </a:ext>
              </a:extLst>
            </p:cNvPr>
            <p:cNvSpPr/>
            <p:nvPr/>
          </p:nvSpPr>
          <p:spPr>
            <a:xfrm>
              <a:off x="6509111" y="385524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0"/>
                  </a:moveTo>
                  <a:lnTo>
                    <a:pt x="542427" y="0"/>
                  </a:lnTo>
                  <a:lnTo>
                    <a:pt x="542427" y="464485"/>
                  </a:lnTo>
                  <a:lnTo>
                    <a:pt x="0" y="46448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4FFA4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08" name="Shape 13948">
              <a:extLst>
                <a:ext uri="{FF2B5EF4-FFF2-40B4-BE49-F238E27FC236}">
                  <a16:creationId xmlns:a16="http://schemas.microsoft.com/office/drawing/2014/main" id="{060D2E9D-4BEA-4F51-86D8-0014352B91E2}"/>
                </a:ext>
              </a:extLst>
            </p:cNvPr>
            <p:cNvSpPr/>
            <p:nvPr/>
          </p:nvSpPr>
          <p:spPr>
            <a:xfrm>
              <a:off x="6509111" y="3855243"/>
              <a:ext cx="542427" cy="464485"/>
            </a:xfrm>
            <a:custGeom>
              <a:avLst/>
              <a:gdLst/>
              <a:ahLst/>
              <a:cxnLst/>
              <a:rect l="0" t="0" r="0" b="0"/>
              <a:pathLst>
                <a:path w="542427" h="464485">
                  <a:moveTo>
                    <a:pt x="0" y="464485"/>
                  </a:moveTo>
                  <a:lnTo>
                    <a:pt x="542427" y="464485"/>
                  </a:lnTo>
                  <a:lnTo>
                    <a:pt x="542427" y="0"/>
                  </a:lnTo>
                  <a:lnTo>
                    <a:pt x="0" y="0"/>
                  </a:lnTo>
                  <a:close/>
                </a:path>
              </a:pathLst>
            </a:custGeom>
            <a:ln w="117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 sz="1000"/>
            </a:p>
          </p:txBody>
        </p:sp>
        <p:sp>
          <p:nvSpPr>
            <p:cNvPr id="109" name="Rectangle 13949">
              <a:extLst>
                <a:ext uri="{FF2B5EF4-FFF2-40B4-BE49-F238E27FC236}">
                  <a16:creationId xmlns:a16="http://schemas.microsoft.com/office/drawing/2014/main" id="{37D64C25-1026-4134-9708-935C9BC7DD1F}"/>
                </a:ext>
              </a:extLst>
            </p:cNvPr>
            <p:cNvSpPr/>
            <p:nvPr/>
          </p:nvSpPr>
          <p:spPr>
            <a:xfrm>
              <a:off x="6641913" y="4007195"/>
              <a:ext cx="390990" cy="1035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Запросы </a:t>
              </a:r>
            </a:p>
          </p:txBody>
        </p:sp>
        <p:sp>
          <p:nvSpPr>
            <p:cNvPr id="110" name="Rectangle 13950">
              <a:extLst>
                <a:ext uri="{FF2B5EF4-FFF2-40B4-BE49-F238E27FC236}">
                  <a16:creationId xmlns:a16="http://schemas.microsoft.com/office/drawing/2014/main" id="{FE3CAA5D-6979-4BB9-A728-BB1C058CB985}"/>
                </a:ext>
              </a:extLst>
            </p:cNvPr>
            <p:cNvSpPr/>
            <p:nvPr/>
          </p:nvSpPr>
          <p:spPr>
            <a:xfrm>
              <a:off x="6551319" y="4098957"/>
              <a:ext cx="609005" cy="10358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изменение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3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4785">
            <a:extLst>
              <a:ext uri="{FF2B5EF4-FFF2-40B4-BE49-F238E27FC236}">
                <a16:creationId xmlns:a16="http://schemas.microsoft.com/office/drawing/2014/main" id="{DA5F9B0D-6FD0-489E-B591-55E68B7BE35A}"/>
              </a:ext>
            </a:extLst>
          </p:cNvPr>
          <p:cNvGrpSpPr/>
          <p:nvPr/>
        </p:nvGrpSpPr>
        <p:grpSpPr>
          <a:xfrm>
            <a:off x="-8708" y="0"/>
            <a:ext cx="12200708" cy="6716003"/>
            <a:chOff x="0" y="0"/>
            <a:chExt cx="7975985" cy="4157242"/>
          </a:xfrm>
        </p:grpSpPr>
        <p:sp>
          <p:nvSpPr>
            <p:cNvPr id="3" name="Shape 13977">
              <a:extLst>
                <a:ext uri="{FF2B5EF4-FFF2-40B4-BE49-F238E27FC236}">
                  <a16:creationId xmlns:a16="http://schemas.microsoft.com/office/drawing/2014/main" id="{8AB79260-C956-41B1-801E-73A0096DD2B7}"/>
                </a:ext>
              </a:extLst>
            </p:cNvPr>
            <p:cNvSpPr/>
            <p:nvPr/>
          </p:nvSpPr>
          <p:spPr>
            <a:xfrm>
              <a:off x="1491692" y="3342496"/>
              <a:ext cx="4861073" cy="814746"/>
            </a:xfrm>
            <a:custGeom>
              <a:avLst/>
              <a:gdLst/>
              <a:ahLst/>
              <a:cxnLst/>
              <a:rect l="0" t="0" r="0" b="0"/>
              <a:pathLst>
                <a:path w="4861073" h="814746">
                  <a:moveTo>
                    <a:pt x="4626215" y="0"/>
                  </a:moveTo>
                  <a:lnTo>
                    <a:pt x="4861073" y="407380"/>
                  </a:lnTo>
                  <a:lnTo>
                    <a:pt x="4626215" y="814746"/>
                  </a:lnTo>
                  <a:lnTo>
                    <a:pt x="4626215" y="611059"/>
                  </a:lnTo>
                  <a:lnTo>
                    <a:pt x="0" y="611059"/>
                  </a:lnTo>
                  <a:lnTo>
                    <a:pt x="0" y="203693"/>
                  </a:lnTo>
                  <a:lnTo>
                    <a:pt x="4626215" y="203693"/>
                  </a:lnTo>
                  <a:lnTo>
                    <a:pt x="462621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DDD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Shape 13978">
              <a:extLst>
                <a:ext uri="{FF2B5EF4-FFF2-40B4-BE49-F238E27FC236}">
                  <a16:creationId xmlns:a16="http://schemas.microsoft.com/office/drawing/2014/main" id="{B60B019A-3C07-4EE0-9F8D-9A0E3E5A2B4A}"/>
                </a:ext>
              </a:extLst>
            </p:cNvPr>
            <p:cNvSpPr/>
            <p:nvPr/>
          </p:nvSpPr>
          <p:spPr>
            <a:xfrm>
              <a:off x="1491692" y="3342496"/>
              <a:ext cx="4861073" cy="814746"/>
            </a:xfrm>
            <a:custGeom>
              <a:avLst/>
              <a:gdLst/>
              <a:ahLst/>
              <a:cxnLst/>
              <a:rect l="0" t="0" r="0" b="0"/>
              <a:pathLst>
                <a:path w="4861073" h="814746">
                  <a:moveTo>
                    <a:pt x="4861073" y="407380"/>
                  </a:moveTo>
                  <a:lnTo>
                    <a:pt x="4626215" y="814746"/>
                  </a:lnTo>
                  <a:lnTo>
                    <a:pt x="4626215" y="611059"/>
                  </a:lnTo>
                  <a:lnTo>
                    <a:pt x="0" y="611059"/>
                  </a:lnTo>
                  <a:lnTo>
                    <a:pt x="0" y="203693"/>
                  </a:lnTo>
                  <a:lnTo>
                    <a:pt x="4626215" y="203693"/>
                  </a:lnTo>
                  <a:lnTo>
                    <a:pt x="4626215" y="0"/>
                  </a:lnTo>
                  <a:lnTo>
                    <a:pt x="4861073" y="407380"/>
                  </a:lnTo>
                  <a:close/>
                </a:path>
              </a:pathLst>
            </a:custGeom>
            <a:ln w="5526" cap="rnd">
              <a:custDash>
                <a:ds d="304560" sp="217544"/>
              </a:custDash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" name="Shape 13979">
              <a:extLst>
                <a:ext uri="{FF2B5EF4-FFF2-40B4-BE49-F238E27FC236}">
                  <a16:creationId xmlns:a16="http://schemas.microsoft.com/office/drawing/2014/main" id="{2089ECC3-1C04-4C83-A435-3782DC8A05FF}"/>
                </a:ext>
              </a:extLst>
            </p:cNvPr>
            <p:cNvSpPr/>
            <p:nvPr/>
          </p:nvSpPr>
          <p:spPr>
            <a:xfrm>
              <a:off x="1491692" y="2506909"/>
              <a:ext cx="4652491" cy="814730"/>
            </a:xfrm>
            <a:custGeom>
              <a:avLst/>
              <a:gdLst/>
              <a:ahLst/>
              <a:cxnLst/>
              <a:rect l="0" t="0" r="0" b="0"/>
              <a:pathLst>
                <a:path w="4652491" h="814730">
                  <a:moveTo>
                    <a:pt x="4417559" y="0"/>
                  </a:moveTo>
                  <a:lnTo>
                    <a:pt x="4652491" y="407328"/>
                  </a:lnTo>
                  <a:lnTo>
                    <a:pt x="4417559" y="814730"/>
                  </a:lnTo>
                  <a:lnTo>
                    <a:pt x="4417559" y="611029"/>
                  </a:lnTo>
                  <a:lnTo>
                    <a:pt x="0" y="611029"/>
                  </a:lnTo>
                  <a:lnTo>
                    <a:pt x="0" y="203627"/>
                  </a:lnTo>
                  <a:lnTo>
                    <a:pt x="4417559" y="203627"/>
                  </a:lnTo>
                  <a:lnTo>
                    <a:pt x="441755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DDD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13980">
              <a:extLst>
                <a:ext uri="{FF2B5EF4-FFF2-40B4-BE49-F238E27FC236}">
                  <a16:creationId xmlns:a16="http://schemas.microsoft.com/office/drawing/2014/main" id="{605629C0-C7DB-46BF-A7B5-9E097E7C24EE}"/>
                </a:ext>
              </a:extLst>
            </p:cNvPr>
            <p:cNvSpPr/>
            <p:nvPr/>
          </p:nvSpPr>
          <p:spPr>
            <a:xfrm>
              <a:off x="1491692" y="2506909"/>
              <a:ext cx="4652491" cy="814730"/>
            </a:xfrm>
            <a:custGeom>
              <a:avLst/>
              <a:gdLst/>
              <a:ahLst/>
              <a:cxnLst/>
              <a:rect l="0" t="0" r="0" b="0"/>
              <a:pathLst>
                <a:path w="4652491" h="814730">
                  <a:moveTo>
                    <a:pt x="4652491" y="407328"/>
                  </a:moveTo>
                  <a:lnTo>
                    <a:pt x="4417559" y="814730"/>
                  </a:lnTo>
                  <a:lnTo>
                    <a:pt x="4417559" y="611029"/>
                  </a:lnTo>
                  <a:lnTo>
                    <a:pt x="0" y="611029"/>
                  </a:lnTo>
                  <a:lnTo>
                    <a:pt x="0" y="203627"/>
                  </a:lnTo>
                  <a:lnTo>
                    <a:pt x="4417559" y="203627"/>
                  </a:lnTo>
                  <a:lnTo>
                    <a:pt x="4417559" y="0"/>
                  </a:lnTo>
                  <a:lnTo>
                    <a:pt x="4652491" y="407328"/>
                  </a:lnTo>
                  <a:close/>
                </a:path>
              </a:pathLst>
            </a:custGeom>
            <a:ln w="5526" cap="rnd">
              <a:custDash>
                <a:ds d="304560" sp="217544"/>
              </a:custDash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13981">
              <a:extLst>
                <a:ext uri="{FF2B5EF4-FFF2-40B4-BE49-F238E27FC236}">
                  <a16:creationId xmlns:a16="http://schemas.microsoft.com/office/drawing/2014/main" id="{1E441C83-9691-4466-A085-6CE2FD221D5C}"/>
                </a:ext>
              </a:extLst>
            </p:cNvPr>
            <p:cNvSpPr/>
            <p:nvPr/>
          </p:nvSpPr>
          <p:spPr>
            <a:xfrm>
              <a:off x="1491692" y="1660783"/>
              <a:ext cx="4443834" cy="814730"/>
            </a:xfrm>
            <a:custGeom>
              <a:avLst/>
              <a:gdLst/>
              <a:ahLst/>
              <a:cxnLst/>
              <a:rect l="0" t="0" r="0" b="0"/>
              <a:pathLst>
                <a:path w="4443834" h="814730">
                  <a:moveTo>
                    <a:pt x="4208975" y="0"/>
                  </a:moveTo>
                  <a:lnTo>
                    <a:pt x="4443834" y="407402"/>
                  </a:lnTo>
                  <a:lnTo>
                    <a:pt x="4208975" y="814730"/>
                  </a:lnTo>
                  <a:lnTo>
                    <a:pt x="4208975" y="611103"/>
                  </a:lnTo>
                  <a:lnTo>
                    <a:pt x="0" y="611103"/>
                  </a:lnTo>
                  <a:lnTo>
                    <a:pt x="0" y="203701"/>
                  </a:lnTo>
                  <a:lnTo>
                    <a:pt x="4208975" y="203701"/>
                  </a:lnTo>
                  <a:lnTo>
                    <a:pt x="42089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DDD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13982">
              <a:extLst>
                <a:ext uri="{FF2B5EF4-FFF2-40B4-BE49-F238E27FC236}">
                  <a16:creationId xmlns:a16="http://schemas.microsoft.com/office/drawing/2014/main" id="{1CD9587A-DF32-407E-9977-AE23FCA990CF}"/>
                </a:ext>
              </a:extLst>
            </p:cNvPr>
            <p:cNvSpPr/>
            <p:nvPr/>
          </p:nvSpPr>
          <p:spPr>
            <a:xfrm>
              <a:off x="1491692" y="1660783"/>
              <a:ext cx="4443834" cy="814730"/>
            </a:xfrm>
            <a:custGeom>
              <a:avLst/>
              <a:gdLst/>
              <a:ahLst/>
              <a:cxnLst/>
              <a:rect l="0" t="0" r="0" b="0"/>
              <a:pathLst>
                <a:path w="4443834" h="814730">
                  <a:moveTo>
                    <a:pt x="4443834" y="407402"/>
                  </a:moveTo>
                  <a:lnTo>
                    <a:pt x="4208975" y="814730"/>
                  </a:lnTo>
                  <a:lnTo>
                    <a:pt x="4208975" y="611103"/>
                  </a:lnTo>
                  <a:lnTo>
                    <a:pt x="0" y="611103"/>
                  </a:lnTo>
                  <a:lnTo>
                    <a:pt x="0" y="203701"/>
                  </a:lnTo>
                  <a:lnTo>
                    <a:pt x="4208975" y="203701"/>
                  </a:lnTo>
                  <a:lnTo>
                    <a:pt x="4208975" y="0"/>
                  </a:lnTo>
                  <a:lnTo>
                    <a:pt x="4443834" y="407402"/>
                  </a:lnTo>
                  <a:close/>
                </a:path>
              </a:pathLst>
            </a:custGeom>
            <a:ln w="5526" cap="rnd">
              <a:custDash>
                <a:ds d="304560" sp="217544"/>
              </a:custDash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" name="Shape 13983">
              <a:extLst>
                <a:ext uri="{FF2B5EF4-FFF2-40B4-BE49-F238E27FC236}">
                  <a16:creationId xmlns:a16="http://schemas.microsoft.com/office/drawing/2014/main" id="{C6E12EE7-29C8-4E51-8AC5-53111F782E0A}"/>
                </a:ext>
              </a:extLst>
            </p:cNvPr>
            <p:cNvSpPr/>
            <p:nvPr/>
          </p:nvSpPr>
          <p:spPr>
            <a:xfrm>
              <a:off x="1491692" y="825196"/>
              <a:ext cx="4235251" cy="814731"/>
            </a:xfrm>
            <a:custGeom>
              <a:avLst/>
              <a:gdLst/>
              <a:ahLst/>
              <a:cxnLst/>
              <a:rect l="0" t="0" r="0" b="0"/>
              <a:pathLst>
                <a:path w="4235251" h="814731">
                  <a:moveTo>
                    <a:pt x="4000319" y="0"/>
                  </a:moveTo>
                  <a:lnTo>
                    <a:pt x="4235251" y="407328"/>
                  </a:lnTo>
                  <a:lnTo>
                    <a:pt x="4000319" y="814731"/>
                  </a:lnTo>
                  <a:lnTo>
                    <a:pt x="4000319" y="611030"/>
                  </a:lnTo>
                  <a:lnTo>
                    <a:pt x="0" y="611030"/>
                  </a:lnTo>
                  <a:lnTo>
                    <a:pt x="0" y="203628"/>
                  </a:lnTo>
                  <a:lnTo>
                    <a:pt x="4000319" y="203628"/>
                  </a:lnTo>
                  <a:lnTo>
                    <a:pt x="400031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DDD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13984">
              <a:extLst>
                <a:ext uri="{FF2B5EF4-FFF2-40B4-BE49-F238E27FC236}">
                  <a16:creationId xmlns:a16="http://schemas.microsoft.com/office/drawing/2014/main" id="{AB16EFE5-88BB-46DB-9E7E-272A33814273}"/>
                </a:ext>
              </a:extLst>
            </p:cNvPr>
            <p:cNvSpPr/>
            <p:nvPr/>
          </p:nvSpPr>
          <p:spPr>
            <a:xfrm>
              <a:off x="1491692" y="825196"/>
              <a:ext cx="4235251" cy="814731"/>
            </a:xfrm>
            <a:custGeom>
              <a:avLst/>
              <a:gdLst/>
              <a:ahLst/>
              <a:cxnLst/>
              <a:rect l="0" t="0" r="0" b="0"/>
              <a:pathLst>
                <a:path w="4235251" h="814731">
                  <a:moveTo>
                    <a:pt x="4235251" y="407328"/>
                  </a:moveTo>
                  <a:lnTo>
                    <a:pt x="4000319" y="814731"/>
                  </a:lnTo>
                  <a:lnTo>
                    <a:pt x="4000319" y="611030"/>
                  </a:lnTo>
                  <a:lnTo>
                    <a:pt x="0" y="611030"/>
                  </a:lnTo>
                  <a:lnTo>
                    <a:pt x="0" y="203628"/>
                  </a:lnTo>
                  <a:lnTo>
                    <a:pt x="4000319" y="203628"/>
                  </a:lnTo>
                  <a:lnTo>
                    <a:pt x="4000319" y="0"/>
                  </a:lnTo>
                  <a:lnTo>
                    <a:pt x="4235251" y="407328"/>
                  </a:lnTo>
                  <a:close/>
                </a:path>
              </a:pathLst>
            </a:custGeom>
            <a:ln w="5526" cap="rnd">
              <a:custDash>
                <a:ds d="304560" sp="217544"/>
              </a:custDash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13985">
              <a:extLst>
                <a:ext uri="{FF2B5EF4-FFF2-40B4-BE49-F238E27FC236}">
                  <a16:creationId xmlns:a16="http://schemas.microsoft.com/office/drawing/2014/main" id="{484D38E9-66B2-4F78-888B-C795F303B9AD}"/>
                </a:ext>
              </a:extLst>
            </p:cNvPr>
            <p:cNvSpPr/>
            <p:nvPr/>
          </p:nvSpPr>
          <p:spPr>
            <a:xfrm>
              <a:off x="1491692" y="0"/>
              <a:ext cx="4026594" cy="814731"/>
            </a:xfrm>
            <a:custGeom>
              <a:avLst/>
              <a:gdLst/>
              <a:ahLst/>
              <a:cxnLst/>
              <a:rect l="0" t="0" r="0" b="0"/>
              <a:pathLst>
                <a:path w="4026594" h="814731">
                  <a:moveTo>
                    <a:pt x="3791735" y="0"/>
                  </a:moveTo>
                  <a:lnTo>
                    <a:pt x="4026594" y="407329"/>
                  </a:lnTo>
                  <a:lnTo>
                    <a:pt x="3791735" y="814731"/>
                  </a:lnTo>
                  <a:lnTo>
                    <a:pt x="3791735" y="611030"/>
                  </a:lnTo>
                  <a:lnTo>
                    <a:pt x="0" y="611030"/>
                  </a:lnTo>
                  <a:lnTo>
                    <a:pt x="0" y="203702"/>
                  </a:lnTo>
                  <a:lnTo>
                    <a:pt x="3791735" y="203702"/>
                  </a:lnTo>
                  <a:lnTo>
                    <a:pt x="379173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DDDD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13986">
              <a:extLst>
                <a:ext uri="{FF2B5EF4-FFF2-40B4-BE49-F238E27FC236}">
                  <a16:creationId xmlns:a16="http://schemas.microsoft.com/office/drawing/2014/main" id="{7D96AA4E-37D9-4311-9903-C7B7230B3EA5}"/>
                </a:ext>
              </a:extLst>
            </p:cNvPr>
            <p:cNvSpPr/>
            <p:nvPr/>
          </p:nvSpPr>
          <p:spPr>
            <a:xfrm>
              <a:off x="1491692" y="0"/>
              <a:ext cx="4026594" cy="814731"/>
            </a:xfrm>
            <a:custGeom>
              <a:avLst/>
              <a:gdLst/>
              <a:ahLst/>
              <a:cxnLst/>
              <a:rect l="0" t="0" r="0" b="0"/>
              <a:pathLst>
                <a:path w="4026594" h="814731">
                  <a:moveTo>
                    <a:pt x="4026594" y="407329"/>
                  </a:moveTo>
                  <a:lnTo>
                    <a:pt x="3791735" y="814731"/>
                  </a:lnTo>
                  <a:lnTo>
                    <a:pt x="3791735" y="611030"/>
                  </a:lnTo>
                  <a:lnTo>
                    <a:pt x="0" y="611030"/>
                  </a:lnTo>
                  <a:lnTo>
                    <a:pt x="0" y="203702"/>
                  </a:lnTo>
                  <a:lnTo>
                    <a:pt x="3791735" y="203702"/>
                  </a:lnTo>
                  <a:lnTo>
                    <a:pt x="3791735" y="0"/>
                  </a:lnTo>
                  <a:lnTo>
                    <a:pt x="4026594" y="407329"/>
                  </a:lnTo>
                  <a:close/>
                </a:path>
              </a:pathLst>
            </a:custGeom>
            <a:ln w="5526" cap="rnd">
              <a:custDash>
                <a:ds d="304560" sp="217544"/>
              </a:custDash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165637">
              <a:extLst>
                <a:ext uri="{FF2B5EF4-FFF2-40B4-BE49-F238E27FC236}">
                  <a16:creationId xmlns:a16="http://schemas.microsoft.com/office/drawing/2014/main" id="{C77145D8-BD32-41A2-BD4A-DBEDE9F34C2D}"/>
                </a:ext>
              </a:extLst>
            </p:cNvPr>
            <p:cNvSpPr/>
            <p:nvPr/>
          </p:nvSpPr>
          <p:spPr>
            <a:xfrm>
              <a:off x="1867274" y="9397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13988">
              <a:extLst>
                <a:ext uri="{FF2B5EF4-FFF2-40B4-BE49-F238E27FC236}">
                  <a16:creationId xmlns:a16="http://schemas.microsoft.com/office/drawing/2014/main" id="{B25CDF80-D6A8-4222-8DD7-54CEF4B59893}"/>
                </a:ext>
              </a:extLst>
            </p:cNvPr>
            <p:cNvSpPr/>
            <p:nvPr/>
          </p:nvSpPr>
          <p:spPr>
            <a:xfrm>
              <a:off x="1867274" y="9397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Rectangle 13989">
              <a:extLst>
                <a:ext uri="{FF2B5EF4-FFF2-40B4-BE49-F238E27FC236}">
                  <a16:creationId xmlns:a16="http://schemas.microsoft.com/office/drawing/2014/main" id="{3CE83C50-FF4D-4D03-8B97-C17C2DD18C21}"/>
                </a:ext>
              </a:extLst>
            </p:cNvPr>
            <p:cNvSpPr/>
            <p:nvPr/>
          </p:nvSpPr>
          <p:spPr>
            <a:xfrm>
              <a:off x="1990628" y="298062"/>
              <a:ext cx="677438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3990">
              <a:extLst>
                <a:ext uri="{FF2B5EF4-FFF2-40B4-BE49-F238E27FC236}">
                  <a16:creationId xmlns:a16="http://schemas.microsoft.com/office/drawing/2014/main" id="{CE12C6F3-8491-497E-95CF-5BF280E825EA}"/>
                </a:ext>
              </a:extLst>
            </p:cNvPr>
            <p:cNvSpPr/>
            <p:nvPr/>
          </p:nvSpPr>
          <p:spPr>
            <a:xfrm>
              <a:off x="2056353" y="422160"/>
              <a:ext cx="470921" cy="1422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анализа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Shape 165638">
              <a:extLst>
                <a:ext uri="{FF2B5EF4-FFF2-40B4-BE49-F238E27FC236}">
                  <a16:creationId xmlns:a16="http://schemas.microsoft.com/office/drawing/2014/main" id="{713018AC-16FC-43EB-A453-6519AC592FBD}"/>
                </a:ext>
              </a:extLst>
            </p:cNvPr>
            <p:cNvSpPr/>
            <p:nvPr/>
          </p:nvSpPr>
          <p:spPr>
            <a:xfrm>
              <a:off x="1867274" y="92963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Shape 13992">
              <a:extLst>
                <a:ext uri="{FF2B5EF4-FFF2-40B4-BE49-F238E27FC236}">
                  <a16:creationId xmlns:a16="http://schemas.microsoft.com/office/drawing/2014/main" id="{29EDDB91-2575-4F5F-BD1A-A399C2D4428F}"/>
                </a:ext>
              </a:extLst>
            </p:cNvPr>
            <p:cNvSpPr/>
            <p:nvPr/>
          </p:nvSpPr>
          <p:spPr>
            <a:xfrm>
              <a:off x="1867274" y="92963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Rectangle 13993">
              <a:extLst>
                <a:ext uri="{FF2B5EF4-FFF2-40B4-BE49-F238E27FC236}">
                  <a16:creationId xmlns:a16="http://schemas.microsoft.com/office/drawing/2014/main" id="{5A5BBED7-13FC-4401-817E-429265E6982F}"/>
                </a:ext>
              </a:extLst>
            </p:cNvPr>
            <p:cNvSpPr/>
            <p:nvPr/>
          </p:nvSpPr>
          <p:spPr>
            <a:xfrm>
              <a:off x="1990628" y="1134681"/>
              <a:ext cx="67743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3994">
              <a:extLst>
                <a:ext uri="{FF2B5EF4-FFF2-40B4-BE49-F238E27FC236}">
                  <a16:creationId xmlns:a16="http://schemas.microsoft.com/office/drawing/2014/main" id="{8EBD971D-EB30-4C53-9089-CC0B4E57C97E}"/>
                </a:ext>
              </a:extLst>
            </p:cNvPr>
            <p:cNvSpPr/>
            <p:nvPr/>
          </p:nvSpPr>
          <p:spPr>
            <a:xfrm>
              <a:off x="1899732" y="1258714"/>
              <a:ext cx="887740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проектрования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Shape 165639">
              <a:extLst>
                <a:ext uri="{FF2B5EF4-FFF2-40B4-BE49-F238E27FC236}">
                  <a16:creationId xmlns:a16="http://schemas.microsoft.com/office/drawing/2014/main" id="{BFBFAE76-075C-4FAD-8853-D8A1A596E2D3}"/>
                </a:ext>
              </a:extLst>
            </p:cNvPr>
            <p:cNvSpPr/>
            <p:nvPr/>
          </p:nvSpPr>
          <p:spPr>
            <a:xfrm>
              <a:off x="1867274" y="2600881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Shape 13996">
              <a:extLst>
                <a:ext uri="{FF2B5EF4-FFF2-40B4-BE49-F238E27FC236}">
                  <a16:creationId xmlns:a16="http://schemas.microsoft.com/office/drawing/2014/main" id="{7A6C4808-2233-4E55-A6D3-657D92DA728A}"/>
                </a:ext>
              </a:extLst>
            </p:cNvPr>
            <p:cNvSpPr/>
            <p:nvPr/>
          </p:nvSpPr>
          <p:spPr>
            <a:xfrm>
              <a:off x="1867274" y="2600881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Rectangle 13997">
              <a:extLst>
                <a:ext uri="{FF2B5EF4-FFF2-40B4-BE49-F238E27FC236}">
                  <a16:creationId xmlns:a16="http://schemas.microsoft.com/office/drawing/2014/main" id="{BC941ECD-FD98-4384-A7D8-3FFAFE9B54DC}"/>
                </a:ext>
              </a:extLst>
            </p:cNvPr>
            <p:cNvSpPr/>
            <p:nvPr/>
          </p:nvSpPr>
          <p:spPr>
            <a:xfrm>
              <a:off x="1990628" y="2746446"/>
              <a:ext cx="677367" cy="1422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13998">
              <a:extLst>
                <a:ext uri="{FF2B5EF4-FFF2-40B4-BE49-F238E27FC236}">
                  <a16:creationId xmlns:a16="http://schemas.microsoft.com/office/drawing/2014/main" id="{D728FCFA-49A0-4F9D-BFA1-E60F8A673E61}"/>
                </a:ext>
              </a:extLst>
            </p:cNvPr>
            <p:cNvSpPr/>
            <p:nvPr/>
          </p:nvSpPr>
          <p:spPr>
            <a:xfrm>
              <a:off x="1959937" y="2870406"/>
              <a:ext cx="760783" cy="1422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технической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5" name="Rectangle 13999">
              <a:extLst>
                <a:ext uri="{FF2B5EF4-FFF2-40B4-BE49-F238E27FC236}">
                  <a16:creationId xmlns:a16="http://schemas.microsoft.com/office/drawing/2014/main" id="{735DC56E-C022-4E6B-9DBA-9D8778AC5FCD}"/>
                </a:ext>
              </a:extLst>
            </p:cNvPr>
            <p:cNvSpPr/>
            <p:nvPr/>
          </p:nvSpPr>
          <p:spPr>
            <a:xfrm>
              <a:off x="1982532" y="2994080"/>
              <a:ext cx="669892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подготовки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6" name="Shape 165640">
              <a:extLst>
                <a:ext uri="{FF2B5EF4-FFF2-40B4-BE49-F238E27FC236}">
                  <a16:creationId xmlns:a16="http://schemas.microsoft.com/office/drawing/2014/main" id="{495CDE77-B498-46B2-B5F7-41A9273B0513}"/>
                </a:ext>
              </a:extLst>
            </p:cNvPr>
            <p:cNvSpPr/>
            <p:nvPr/>
          </p:nvSpPr>
          <p:spPr>
            <a:xfrm>
              <a:off x="2701754" y="919168"/>
              <a:ext cx="730210" cy="625025"/>
            </a:xfrm>
            <a:custGeom>
              <a:avLst/>
              <a:gdLst/>
              <a:ahLst/>
              <a:cxnLst/>
              <a:rect l="0" t="0" r="0" b="0"/>
              <a:pathLst>
                <a:path w="730210" h="625025">
                  <a:moveTo>
                    <a:pt x="0" y="0"/>
                  </a:moveTo>
                  <a:lnTo>
                    <a:pt x="730210" y="0"/>
                  </a:lnTo>
                  <a:lnTo>
                    <a:pt x="730210" y="625025"/>
                  </a:lnTo>
                  <a:lnTo>
                    <a:pt x="0" y="625025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7" name="Shape 14001">
              <a:extLst>
                <a:ext uri="{FF2B5EF4-FFF2-40B4-BE49-F238E27FC236}">
                  <a16:creationId xmlns:a16="http://schemas.microsoft.com/office/drawing/2014/main" id="{446C3215-5B45-406B-BE6C-D02A4243335C}"/>
                </a:ext>
              </a:extLst>
            </p:cNvPr>
            <p:cNvSpPr/>
            <p:nvPr/>
          </p:nvSpPr>
          <p:spPr>
            <a:xfrm>
              <a:off x="2701754" y="919168"/>
              <a:ext cx="730210" cy="625025"/>
            </a:xfrm>
            <a:custGeom>
              <a:avLst/>
              <a:gdLst/>
              <a:ahLst/>
              <a:cxnLst/>
              <a:rect l="0" t="0" r="0" b="0"/>
              <a:pathLst>
                <a:path w="730210" h="625025">
                  <a:moveTo>
                    <a:pt x="0" y="625025"/>
                  </a:moveTo>
                  <a:lnTo>
                    <a:pt x="730210" y="625025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8" name="Rectangle 14002">
              <a:extLst>
                <a:ext uri="{FF2B5EF4-FFF2-40B4-BE49-F238E27FC236}">
                  <a16:creationId xmlns:a16="http://schemas.microsoft.com/office/drawing/2014/main" id="{F4440926-AE80-43B1-A6FE-D0418EF6D86F}"/>
                </a:ext>
              </a:extLst>
            </p:cNvPr>
            <p:cNvSpPr/>
            <p:nvPr/>
          </p:nvSpPr>
          <p:spPr>
            <a:xfrm>
              <a:off x="2825696" y="1123478"/>
              <a:ext cx="679534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14003">
              <a:extLst>
                <a:ext uri="{FF2B5EF4-FFF2-40B4-BE49-F238E27FC236}">
                  <a16:creationId xmlns:a16="http://schemas.microsoft.com/office/drawing/2014/main" id="{D28C9ACD-1CBD-4761-9DA9-F255D7DAC78F}"/>
                </a:ext>
              </a:extLst>
            </p:cNvPr>
            <p:cNvSpPr/>
            <p:nvPr/>
          </p:nvSpPr>
          <p:spPr>
            <a:xfrm>
              <a:off x="2807296" y="1247438"/>
              <a:ext cx="701612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реализации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Shape 165641">
              <a:extLst>
                <a:ext uri="{FF2B5EF4-FFF2-40B4-BE49-F238E27FC236}">
                  <a16:creationId xmlns:a16="http://schemas.microsoft.com/office/drawing/2014/main" id="{874AB425-106A-49FE-B1C4-C3AE1C7654D2}"/>
                </a:ext>
              </a:extLst>
            </p:cNvPr>
            <p:cNvSpPr/>
            <p:nvPr/>
          </p:nvSpPr>
          <p:spPr>
            <a:xfrm>
              <a:off x="1867274" y="1765220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1" name="Shape 14005">
              <a:extLst>
                <a:ext uri="{FF2B5EF4-FFF2-40B4-BE49-F238E27FC236}">
                  <a16:creationId xmlns:a16="http://schemas.microsoft.com/office/drawing/2014/main" id="{4963B3C3-7672-41CC-81DE-39A2CBA79B63}"/>
                </a:ext>
              </a:extLst>
            </p:cNvPr>
            <p:cNvSpPr/>
            <p:nvPr/>
          </p:nvSpPr>
          <p:spPr>
            <a:xfrm>
              <a:off x="1867274" y="1765220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2" name="Rectangle 14006">
              <a:extLst>
                <a:ext uri="{FF2B5EF4-FFF2-40B4-BE49-F238E27FC236}">
                  <a16:creationId xmlns:a16="http://schemas.microsoft.com/office/drawing/2014/main" id="{6388A010-1DE6-4039-872A-830DE1472C57}"/>
                </a:ext>
              </a:extLst>
            </p:cNvPr>
            <p:cNvSpPr/>
            <p:nvPr/>
          </p:nvSpPr>
          <p:spPr>
            <a:xfrm>
              <a:off x="1990628" y="1971659"/>
              <a:ext cx="677367" cy="1422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3" name="Rectangle 14007">
              <a:extLst>
                <a:ext uri="{FF2B5EF4-FFF2-40B4-BE49-F238E27FC236}">
                  <a16:creationId xmlns:a16="http://schemas.microsoft.com/office/drawing/2014/main" id="{F8772061-A2C5-4397-89FE-9ECC18A9A3D7}"/>
                </a:ext>
              </a:extLst>
            </p:cNvPr>
            <p:cNvSpPr/>
            <p:nvPr/>
          </p:nvSpPr>
          <p:spPr>
            <a:xfrm>
              <a:off x="2017934" y="2095693"/>
              <a:ext cx="576097" cy="1422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миграции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4" name="Shape 165642">
              <a:extLst>
                <a:ext uri="{FF2B5EF4-FFF2-40B4-BE49-F238E27FC236}">
                  <a16:creationId xmlns:a16="http://schemas.microsoft.com/office/drawing/2014/main" id="{2232F282-2C72-447B-B916-2F07614C44B8}"/>
                </a:ext>
              </a:extLst>
            </p:cNvPr>
            <p:cNvSpPr/>
            <p:nvPr/>
          </p:nvSpPr>
          <p:spPr>
            <a:xfrm>
              <a:off x="2701754" y="343651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5" name="Shape 14009">
              <a:extLst>
                <a:ext uri="{FF2B5EF4-FFF2-40B4-BE49-F238E27FC236}">
                  <a16:creationId xmlns:a16="http://schemas.microsoft.com/office/drawing/2014/main" id="{85F2BBF8-CEA1-4C06-B0AE-57BCCCAEBC8C}"/>
                </a:ext>
              </a:extLst>
            </p:cNvPr>
            <p:cNvSpPr/>
            <p:nvPr/>
          </p:nvSpPr>
          <p:spPr>
            <a:xfrm>
              <a:off x="2701754" y="343651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6" name="Rectangle 14010">
              <a:extLst>
                <a:ext uri="{FF2B5EF4-FFF2-40B4-BE49-F238E27FC236}">
                  <a16:creationId xmlns:a16="http://schemas.microsoft.com/office/drawing/2014/main" id="{2F8351B8-C104-4EE3-8C3C-5232DA19F8E8}"/>
                </a:ext>
              </a:extLst>
            </p:cNvPr>
            <p:cNvSpPr/>
            <p:nvPr/>
          </p:nvSpPr>
          <p:spPr>
            <a:xfrm>
              <a:off x="2825696" y="3645177"/>
              <a:ext cx="679320" cy="1422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7" name="Rectangle 14011">
              <a:extLst>
                <a:ext uri="{FF2B5EF4-FFF2-40B4-BE49-F238E27FC236}">
                  <a16:creationId xmlns:a16="http://schemas.microsoft.com/office/drawing/2014/main" id="{09C40CBD-C724-4C74-ACC8-58E0C989E7B3}"/>
                </a:ext>
              </a:extLst>
            </p:cNvPr>
            <p:cNvSpPr/>
            <p:nvPr/>
          </p:nvSpPr>
          <p:spPr>
            <a:xfrm>
              <a:off x="2861319" y="3768851"/>
              <a:ext cx="552095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обучения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8" name="Shape 165643">
              <a:extLst>
                <a:ext uri="{FF2B5EF4-FFF2-40B4-BE49-F238E27FC236}">
                  <a16:creationId xmlns:a16="http://schemas.microsoft.com/office/drawing/2014/main" id="{0FDB0206-511F-4A4B-BC48-A6ACE82ABFD3}"/>
                </a:ext>
              </a:extLst>
            </p:cNvPr>
            <p:cNvSpPr/>
            <p:nvPr/>
          </p:nvSpPr>
          <p:spPr>
            <a:xfrm>
              <a:off x="4370786" y="919168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39" name="Shape 14013">
              <a:extLst>
                <a:ext uri="{FF2B5EF4-FFF2-40B4-BE49-F238E27FC236}">
                  <a16:creationId xmlns:a16="http://schemas.microsoft.com/office/drawing/2014/main" id="{FBDAC403-EF69-4F98-9EA0-57F379714122}"/>
                </a:ext>
              </a:extLst>
            </p:cNvPr>
            <p:cNvSpPr/>
            <p:nvPr/>
          </p:nvSpPr>
          <p:spPr>
            <a:xfrm>
              <a:off x="4370786" y="919168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Rectangle 14014">
              <a:extLst>
                <a:ext uri="{FF2B5EF4-FFF2-40B4-BE49-F238E27FC236}">
                  <a16:creationId xmlns:a16="http://schemas.microsoft.com/office/drawing/2014/main" id="{9D59B39B-5146-4DA7-B052-7CD6B01E3AF2}"/>
                </a:ext>
              </a:extLst>
            </p:cNvPr>
            <p:cNvSpPr/>
            <p:nvPr/>
          </p:nvSpPr>
          <p:spPr>
            <a:xfrm>
              <a:off x="4496054" y="1124216"/>
              <a:ext cx="67743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14015">
              <a:extLst>
                <a:ext uri="{FF2B5EF4-FFF2-40B4-BE49-F238E27FC236}">
                  <a16:creationId xmlns:a16="http://schemas.microsoft.com/office/drawing/2014/main" id="{5BCA0876-FACD-4587-9AC2-0273DF49B705}"/>
                </a:ext>
              </a:extLst>
            </p:cNvPr>
            <p:cNvSpPr/>
            <p:nvPr/>
          </p:nvSpPr>
          <p:spPr>
            <a:xfrm>
              <a:off x="4440632" y="1248176"/>
              <a:ext cx="792580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тестирования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Shape 165644">
              <a:extLst>
                <a:ext uri="{FF2B5EF4-FFF2-40B4-BE49-F238E27FC236}">
                  <a16:creationId xmlns:a16="http://schemas.microsoft.com/office/drawing/2014/main" id="{E16BB26D-30A2-40C6-BF45-3A12A387C98D}"/>
                </a:ext>
              </a:extLst>
            </p:cNvPr>
            <p:cNvSpPr/>
            <p:nvPr/>
          </p:nvSpPr>
          <p:spPr>
            <a:xfrm>
              <a:off x="4365560" y="344696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14017">
              <a:extLst>
                <a:ext uri="{FF2B5EF4-FFF2-40B4-BE49-F238E27FC236}">
                  <a16:creationId xmlns:a16="http://schemas.microsoft.com/office/drawing/2014/main" id="{DD3B2134-153D-431D-83FC-B371DBAF654D}"/>
                </a:ext>
              </a:extLst>
            </p:cNvPr>
            <p:cNvSpPr/>
            <p:nvPr/>
          </p:nvSpPr>
          <p:spPr>
            <a:xfrm>
              <a:off x="4365560" y="344696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Rectangle 14018">
              <a:extLst>
                <a:ext uri="{FF2B5EF4-FFF2-40B4-BE49-F238E27FC236}">
                  <a16:creationId xmlns:a16="http://schemas.microsoft.com/office/drawing/2014/main" id="{8E4BE83B-0257-4B8F-AB40-3FDF2E2FF7C4}"/>
                </a:ext>
              </a:extLst>
            </p:cNvPr>
            <p:cNvSpPr/>
            <p:nvPr/>
          </p:nvSpPr>
          <p:spPr>
            <a:xfrm>
              <a:off x="4490680" y="3655356"/>
              <a:ext cx="679534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14019">
              <a:extLst>
                <a:ext uri="{FF2B5EF4-FFF2-40B4-BE49-F238E27FC236}">
                  <a16:creationId xmlns:a16="http://schemas.microsoft.com/office/drawing/2014/main" id="{B13BF4CB-4D3C-46CA-B21E-760DDB2F4427}"/>
                </a:ext>
              </a:extLst>
            </p:cNvPr>
            <p:cNvSpPr/>
            <p:nvPr/>
          </p:nvSpPr>
          <p:spPr>
            <a:xfrm>
              <a:off x="4482585" y="3779353"/>
              <a:ext cx="669752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поддержки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Shape 165645">
              <a:extLst>
                <a:ext uri="{FF2B5EF4-FFF2-40B4-BE49-F238E27FC236}">
                  <a16:creationId xmlns:a16="http://schemas.microsoft.com/office/drawing/2014/main" id="{F5B65BBA-5926-43C9-A589-113E7DD2EBE8}"/>
                </a:ext>
              </a:extLst>
            </p:cNvPr>
            <p:cNvSpPr/>
            <p:nvPr/>
          </p:nvSpPr>
          <p:spPr>
            <a:xfrm>
              <a:off x="83455" y="1671255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C0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Shape 14021">
              <a:extLst>
                <a:ext uri="{FF2B5EF4-FFF2-40B4-BE49-F238E27FC236}">
                  <a16:creationId xmlns:a16="http://schemas.microsoft.com/office/drawing/2014/main" id="{B95071A2-B822-4C5F-82FF-907ACE2CAEFF}"/>
                </a:ext>
              </a:extLst>
            </p:cNvPr>
            <p:cNvSpPr/>
            <p:nvPr/>
          </p:nvSpPr>
          <p:spPr>
            <a:xfrm>
              <a:off x="83455" y="1671255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Rectangle 14022">
              <a:extLst>
                <a:ext uri="{FF2B5EF4-FFF2-40B4-BE49-F238E27FC236}">
                  <a16:creationId xmlns:a16="http://schemas.microsoft.com/office/drawing/2014/main" id="{FA1AA3C0-E4C6-49A2-89C2-5E438C17704E}"/>
                </a:ext>
              </a:extLst>
            </p:cNvPr>
            <p:cNvSpPr/>
            <p:nvPr/>
          </p:nvSpPr>
          <p:spPr>
            <a:xfrm>
              <a:off x="448925" y="1939315"/>
              <a:ext cx="31580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9" name="Shape 165646">
              <a:extLst>
                <a:ext uri="{FF2B5EF4-FFF2-40B4-BE49-F238E27FC236}">
                  <a16:creationId xmlns:a16="http://schemas.microsoft.com/office/drawing/2014/main" id="{909C8BB3-87D0-4B51-85CD-575EF0F0B829}"/>
                </a:ext>
              </a:extLst>
            </p:cNvPr>
            <p:cNvSpPr/>
            <p:nvPr/>
          </p:nvSpPr>
          <p:spPr>
            <a:xfrm>
              <a:off x="41726" y="171304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C0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Shape 14024">
              <a:extLst>
                <a:ext uri="{FF2B5EF4-FFF2-40B4-BE49-F238E27FC236}">
                  <a16:creationId xmlns:a16="http://schemas.microsoft.com/office/drawing/2014/main" id="{304290B8-F793-4F40-946A-93F996289959}"/>
                </a:ext>
              </a:extLst>
            </p:cNvPr>
            <p:cNvSpPr/>
            <p:nvPr/>
          </p:nvSpPr>
          <p:spPr>
            <a:xfrm>
              <a:off x="41726" y="171304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1" name="Rectangle 14025">
              <a:extLst>
                <a:ext uri="{FF2B5EF4-FFF2-40B4-BE49-F238E27FC236}">
                  <a16:creationId xmlns:a16="http://schemas.microsoft.com/office/drawing/2014/main" id="{5A587F40-05A7-4B73-BB72-48C38B033337}"/>
                </a:ext>
              </a:extLst>
            </p:cNvPr>
            <p:cNvSpPr/>
            <p:nvPr/>
          </p:nvSpPr>
          <p:spPr>
            <a:xfrm>
              <a:off x="407156" y="1981102"/>
              <a:ext cx="31580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2" name="Shape 165647">
              <a:extLst>
                <a:ext uri="{FF2B5EF4-FFF2-40B4-BE49-F238E27FC236}">
                  <a16:creationId xmlns:a16="http://schemas.microsoft.com/office/drawing/2014/main" id="{E8AEF81E-9DF4-4758-9F89-B0300846FC45}"/>
                </a:ext>
              </a:extLst>
            </p:cNvPr>
            <p:cNvSpPr/>
            <p:nvPr/>
          </p:nvSpPr>
          <p:spPr>
            <a:xfrm>
              <a:off x="0" y="1754829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C0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3" name="Shape 14027">
              <a:extLst>
                <a:ext uri="{FF2B5EF4-FFF2-40B4-BE49-F238E27FC236}">
                  <a16:creationId xmlns:a16="http://schemas.microsoft.com/office/drawing/2014/main" id="{68067C8B-C822-4D07-9729-F2C42DA0511E}"/>
                </a:ext>
              </a:extLst>
            </p:cNvPr>
            <p:cNvSpPr/>
            <p:nvPr/>
          </p:nvSpPr>
          <p:spPr>
            <a:xfrm>
              <a:off x="0" y="1754829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4" name="Rectangle 14028">
              <a:extLst>
                <a:ext uri="{FF2B5EF4-FFF2-40B4-BE49-F238E27FC236}">
                  <a16:creationId xmlns:a16="http://schemas.microsoft.com/office/drawing/2014/main" id="{7485BA5D-FF1C-4E6F-90DA-B8312E749A84}"/>
                </a:ext>
              </a:extLst>
            </p:cNvPr>
            <p:cNvSpPr/>
            <p:nvPr/>
          </p:nvSpPr>
          <p:spPr>
            <a:xfrm>
              <a:off x="121956" y="1837022"/>
              <a:ext cx="67743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14029">
              <a:extLst>
                <a:ext uri="{FF2B5EF4-FFF2-40B4-BE49-F238E27FC236}">
                  <a16:creationId xmlns:a16="http://schemas.microsoft.com/office/drawing/2014/main" id="{FB75811B-C32C-4342-9878-376732147D90}"/>
                </a:ext>
              </a:extLst>
            </p:cNvPr>
            <p:cNvSpPr/>
            <p:nvPr/>
          </p:nvSpPr>
          <p:spPr>
            <a:xfrm>
              <a:off x="103556" y="1961056"/>
              <a:ext cx="730817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реализации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14030">
              <a:extLst>
                <a:ext uri="{FF2B5EF4-FFF2-40B4-BE49-F238E27FC236}">
                  <a16:creationId xmlns:a16="http://schemas.microsoft.com/office/drawing/2014/main" id="{B3D54363-DEC0-4414-B90D-A8C18B9070CD}"/>
                </a:ext>
              </a:extLst>
            </p:cNvPr>
            <p:cNvSpPr/>
            <p:nvPr/>
          </p:nvSpPr>
          <p:spPr>
            <a:xfrm>
              <a:off x="94723" y="2085015"/>
              <a:ext cx="753314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содержания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14031">
              <a:extLst>
                <a:ext uri="{FF2B5EF4-FFF2-40B4-BE49-F238E27FC236}">
                  <a16:creationId xmlns:a16="http://schemas.microsoft.com/office/drawing/2014/main" id="{97307F9D-5A6D-4907-BB6F-3BC42777E649}"/>
                </a:ext>
              </a:extLst>
            </p:cNvPr>
            <p:cNvSpPr/>
            <p:nvPr/>
          </p:nvSpPr>
          <p:spPr>
            <a:xfrm>
              <a:off x="190036" y="2209188"/>
              <a:ext cx="470084" cy="14226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проекта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Shape 165648">
              <a:extLst>
                <a:ext uri="{FF2B5EF4-FFF2-40B4-BE49-F238E27FC236}">
                  <a16:creationId xmlns:a16="http://schemas.microsoft.com/office/drawing/2014/main" id="{7C517B06-91E7-4F76-AA35-08A97C5EB678}"/>
                </a:ext>
              </a:extLst>
            </p:cNvPr>
            <p:cNvSpPr/>
            <p:nvPr/>
          </p:nvSpPr>
          <p:spPr>
            <a:xfrm>
              <a:off x="1867274" y="343651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9" name="Shape 14033">
              <a:extLst>
                <a:ext uri="{FF2B5EF4-FFF2-40B4-BE49-F238E27FC236}">
                  <a16:creationId xmlns:a16="http://schemas.microsoft.com/office/drawing/2014/main" id="{6FEC5856-BD89-4AE9-A519-6F431B8FFEE9}"/>
                </a:ext>
              </a:extLst>
            </p:cNvPr>
            <p:cNvSpPr/>
            <p:nvPr/>
          </p:nvSpPr>
          <p:spPr>
            <a:xfrm>
              <a:off x="1867274" y="3436512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0" name="Rectangle 14034">
              <a:extLst>
                <a:ext uri="{FF2B5EF4-FFF2-40B4-BE49-F238E27FC236}">
                  <a16:creationId xmlns:a16="http://schemas.microsoft.com/office/drawing/2014/main" id="{2A81BC4F-99FE-438C-8F9B-47CA02C34363}"/>
                </a:ext>
              </a:extLst>
            </p:cNvPr>
            <p:cNvSpPr/>
            <p:nvPr/>
          </p:nvSpPr>
          <p:spPr>
            <a:xfrm>
              <a:off x="1990628" y="3645177"/>
              <a:ext cx="677367" cy="14226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14035">
              <a:extLst>
                <a:ext uri="{FF2B5EF4-FFF2-40B4-BE49-F238E27FC236}">
                  <a16:creationId xmlns:a16="http://schemas.microsoft.com/office/drawing/2014/main" id="{B62A57F7-E737-4346-A4ED-851AB5992991}"/>
                </a:ext>
              </a:extLst>
            </p:cNvPr>
            <p:cNvSpPr/>
            <p:nvPr/>
          </p:nvSpPr>
          <p:spPr>
            <a:xfrm>
              <a:off x="1990628" y="3768851"/>
              <a:ext cx="64585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изменения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Shape 165649">
              <a:extLst>
                <a:ext uri="{FF2B5EF4-FFF2-40B4-BE49-F238E27FC236}">
                  <a16:creationId xmlns:a16="http://schemas.microsoft.com/office/drawing/2014/main" id="{381D0448-515D-4C76-95C4-E2E3EDE03463}"/>
                </a:ext>
              </a:extLst>
            </p:cNvPr>
            <p:cNvSpPr/>
            <p:nvPr/>
          </p:nvSpPr>
          <p:spPr>
            <a:xfrm>
              <a:off x="3536307" y="919168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3" name="Shape 14037">
              <a:extLst>
                <a:ext uri="{FF2B5EF4-FFF2-40B4-BE49-F238E27FC236}">
                  <a16:creationId xmlns:a16="http://schemas.microsoft.com/office/drawing/2014/main" id="{B18FF90A-0431-41F3-BD54-A4F65943AF9F}"/>
                </a:ext>
              </a:extLst>
            </p:cNvPr>
            <p:cNvSpPr/>
            <p:nvPr/>
          </p:nvSpPr>
          <p:spPr>
            <a:xfrm>
              <a:off x="3536307" y="919168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4" name="Rectangle 14038">
              <a:extLst>
                <a:ext uri="{FF2B5EF4-FFF2-40B4-BE49-F238E27FC236}">
                  <a16:creationId xmlns:a16="http://schemas.microsoft.com/office/drawing/2014/main" id="{C72EBB38-EDCB-4AAE-A396-92FC8442EE52}"/>
                </a:ext>
              </a:extLst>
            </p:cNvPr>
            <p:cNvSpPr/>
            <p:nvPr/>
          </p:nvSpPr>
          <p:spPr>
            <a:xfrm>
              <a:off x="3660838" y="1062309"/>
              <a:ext cx="677438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5" name="Rectangle 14039">
              <a:extLst>
                <a:ext uri="{FF2B5EF4-FFF2-40B4-BE49-F238E27FC236}">
                  <a16:creationId xmlns:a16="http://schemas.microsoft.com/office/drawing/2014/main" id="{1E971BB2-CA02-4201-A84C-974318B9656E}"/>
                </a:ext>
              </a:extLst>
            </p:cNvPr>
            <p:cNvSpPr/>
            <p:nvPr/>
          </p:nvSpPr>
          <p:spPr>
            <a:xfrm>
              <a:off x="3730611" y="1186269"/>
              <a:ext cx="493965" cy="142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ролей 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6" name="Rectangle 14040">
              <a:extLst>
                <a:ext uri="{FF2B5EF4-FFF2-40B4-BE49-F238E27FC236}">
                  <a16:creationId xmlns:a16="http://schemas.microsoft.com/office/drawing/2014/main" id="{C939B9C2-C46F-42FF-B530-19240BA3D13E}"/>
                </a:ext>
              </a:extLst>
            </p:cNvPr>
            <p:cNvSpPr/>
            <p:nvPr/>
          </p:nvSpPr>
          <p:spPr>
            <a:xfrm>
              <a:off x="3627129" y="1310303"/>
              <a:ext cx="73570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полномочий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7" name="Shape 165650">
              <a:extLst>
                <a:ext uri="{FF2B5EF4-FFF2-40B4-BE49-F238E27FC236}">
                  <a16:creationId xmlns:a16="http://schemas.microsoft.com/office/drawing/2014/main" id="{7EF083E3-730E-45C8-AF8F-24D9168D38C4}"/>
                </a:ext>
              </a:extLst>
            </p:cNvPr>
            <p:cNvSpPr/>
            <p:nvPr/>
          </p:nvSpPr>
          <p:spPr>
            <a:xfrm>
              <a:off x="3531081" y="344696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0"/>
                  </a:moveTo>
                  <a:lnTo>
                    <a:pt x="730210" y="0"/>
                  </a:lnTo>
                  <a:lnTo>
                    <a:pt x="730210" y="626720"/>
                  </a:lnTo>
                  <a:lnTo>
                    <a:pt x="0" y="626720"/>
                  </a:lnTo>
                  <a:lnTo>
                    <a:pt x="0" y="0"/>
                  </a:lnTo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8" name="Shape 14042">
              <a:extLst>
                <a:ext uri="{FF2B5EF4-FFF2-40B4-BE49-F238E27FC236}">
                  <a16:creationId xmlns:a16="http://schemas.microsoft.com/office/drawing/2014/main" id="{399B0141-4740-4349-AA9F-E7D4861557CA}"/>
                </a:ext>
              </a:extLst>
            </p:cNvPr>
            <p:cNvSpPr/>
            <p:nvPr/>
          </p:nvSpPr>
          <p:spPr>
            <a:xfrm>
              <a:off x="3531081" y="3446963"/>
              <a:ext cx="730210" cy="626720"/>
            </a:xfrm>
            <a:custGeom>
              <a:avLst/>
              <a:gdLst/>
              <a:ahLst/>
              <a:cxnLst/>
              <a:rect l="0" t="0" r="0" b="0"/>
              <a:pathLst>
                <a:path w="730210" h="626720">
                  <a:moveTo>
                    <a:pt x="0" y="626720"/>
                  </a:moveTo>
                  <a:lnTo>
                    <a:pt x="730210" y="626720"/>
                  </a:lnTo>
                  <a:lnTo>
                    <a:pt x="730210" y="0"/>
                  </a:lnTo>
                  <a:lnTo>
                    <a:pt x="0" y="0"/>
                  </a:lnTo>
                  <a:close/>
                </a:path>
              </a:pathLst>
            </a:custGeom>
            <a:ln w="15898" cap="rnd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9" name="Rectangle 14043">
              <a:extLst>
                <a:ext uri="{FF2B5EF4-FFF2-40B4-BE49-F238E27FC236}">
                  <a16:creationId xmlns:a16="http://schemas.microsoft.com/office/drawing/2014/main" id="{A2F0E293-0634-4229-B68C-89A63B98553C}"/>
                </a:ext>
              </a:extLst>
            </p:cNvPr>
            <p:cNvSpPr/>
            <p:nvPr/>
          </p:nvSpPr>
          <p:spPr>
            <a:xfrm>
              <a:off x="3655686" y="3655356"/>
              <a:ext cx="677438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Концепция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0" name="Rectangle 14044">
              <a:extLst>
                <a:ext uri="{FF2B5EF4-FFF2-40B4-BE49-F238E27FC236}">
                  <a16:creationId xmlns:a16="http://schemas.microsoft.com/office/drawing/2014/main" id="{6E12939C-3B4E-4704-98E7-EC829B5F50E3}"/>
                </a:ext>
              </a:extLst>
            </p:cNvPr>
            <p:cNvSpPr/>
            <p:nvPr/>
          </p:nvSpPr>
          <p:spPr>
            <a:xfrm>
              <a:off x="3690867" y="3779353"/>
              <a:ext cx="551257" cy="142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8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перехода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Rectangle 14045">
              <a:extLst>
                <a:ext uri="{FF2B5EF4-FFF2-40B4-BE49-F238E27FC236}">
                  <a16:creationId xmlns:a16="http://schemas.microsoft.com/office/drawing/2014/main" id="{2DC99E30-9D43-4795-9A60-69FBB2C891F5}"/>
                </a:ext>
              </a:extLst>
            </p:cNvPr>
            <p:cNvSpPr/>
            <p:nvPr/>
          </p:nvSpPr>
          <p:spPr>
            <a:xfrm>
              <a:off x="5860528" y="1158511"/>
              <a:ext cx="1261858" cy="2006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Приложения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2" name="Rectangle 14046">
              <a:extLst>
                <a:ext uri="{FF2B5EF4-FFF2-40B4-BE49-F238E27FC236}">
                  <a16:creationId xmlns:a16="http://schemas.microsoft.com/office/drawing/2014/main" id="{E11A4982-CC67-4C45-A5FC-757E440DC506}"/>
                </a:ext>
              </a:extLst>
            </p:cNvPr>
            <p:cNvSpPr/>
            <p:nvPr/>
          </p:nvSpPr>
          <p:spPr>
            <a:xfrm>
              <a:off x="6480462" y="2755545"/>
              <a:ext cx="1328149" cy="2006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Техническая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3" name="Rectangle 14047">
              <a:extLst>
                <a:ext uri="{FF2B5EF4-FFF2-40B4-BE49-F238E27FC236}">
                  <a16:creationId xmlns:a16="http://schemas.microsoft.com/office/drawing/2014/main" id="{6D44268A-5E23-435A-973C-61613E629B68}"/>
                </a:ext>
              </a:extLst>
            </p:cNvPr>
            <p:cNvSpPr/>
            <p:nvPr/>
          </p:nvSpPr>
          <p:spPr>
            <a:xfrm>
              <a:off x="6344522" y="2950255"/>
              <a:ext cx="1631463" cy="2006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инфраструктура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Rectangle 14049">
              <a:extLst>
                <a:ext uri="{FF2B5EF4-FFF2-40B4-BE49-F238E27FC236}">
                  <a16:creationId xmlns:a16="http://schemas.microsoft.com/office/drawing/2014/main" id="{B8EF78C5-5932-429E-86EE-3326B640E3E7}"/>
                </a:ext>
              </a:extLst>
            </p:cNvPr>
            <p:cNvSpPr/>
            <p:nvPr/>
          </p:nvSpPr>
          <p:spPr>
            <a:xfrm>
              <a:off x="6552223" y="3676202"/>
              <a:ext cx="1113292" cy="2006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Изменения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5" name="Rectangle 14050">
              <a:extLst>
                <a:ext uri="{FF2B5EF4-FFF2-40B4-BE49-F238E27FC236}">
                  <a16:creationId xmlns:a16="http://schemas.microsoft.com/office/drawing/2014/main" id="{245BDC86-C718-4DEB-8182-E7849DB65533}"/>
                </a:ext>
              </a:extLst>
            </p:cNvPr>
            <p:cNvSpPr/>
            <p:nvPr/>
          </p:nvSpPr>
          <p:spPr>
            <a:xfrm>
              <a:off x="5651944" y="336927"/>
              <a:ext cx="708304" cy="2006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Бизнес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6" name="Rectangle 14051">
              <a:extLst>
                <a:ext uri="{FF2B5EF4-FFF2-40B4-BE49-F238E27FC236}">
                  <a16:creationId xmlns:a16="http://schemas.microsoft.com/office/drawing/2014/main" id="{8B5D2040-38A0-40F5-BF92-C57CDC00D74D}"/>
                </a:ext>
              </a:extLst>
            </p:cNvPr>
            <p:cNvSpPr/>
            <p:nvPr/>
          </p:nvSpPr>
          <p:spPr>
            <a:xfrm>
              <a:off x="6183707" y="308526"/>
              <a:ext cx="70982" cy="23798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Rectangle 14052">
              <a:extLst>
                <a:ext uri="{FF2B5EF4-FFF2-40B4-BE49-F238E27FC236}">
                  <a16:creationId xmlns:a16="http://schemas.microsoft.com/office/drawing/2014/main" id="{9F396CB7-6C0A-4B3B-99CA-08D75E275A5A}"/>
                </a:ext>
              </a:extLst>
            </p:cNvPr>
            <p:cNvSpPr/>
            <p:nvPr/>
          </p:nvSpPr>
          <p:spPr>
            <a:xfrm>
              <a:off x="6237582" y="336927"/>
              <a:ext cx="967495" cy="2006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процессы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8" name="Rectangle 14053">
              <a:extLst>
                <a:ext uri="{FF2B5EF4-FFF2-40B4-BE49-F238E27FC236}">
                  <a16:creationId xmlns:a16="http://schemas.microsoft.com/office/drawing/2014/main" id="{2B80FE86-EBF0-4D45-957F-A5D9BACDA62B}"/>
                </a:ext>
              </a:extLst>
            </p:cNvPr>
            <p:cNvSpPr/>
            <p:nvPr/>
          </p:nvSpPr>
          <p:spPr>
            <a:xfrm rot="-5399999">
              <a:off x="-251582" y="1636814"/>
              <a:ext cx="2869431" cy="2210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Уровни внедрения систем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9" name="Rectangle 14046">
              <a:extLst>
                <a:ext uri="{FF2B5EF4-FFF2-40B4-BE49-F238E27FC236}">
                  <a16:creationId xmlns:a16="http://schemas.microsoft.com/office/drawing/2014/main" id="{2BB051B7-93E2-4DCC-800C-6A3D3A8F4FB8}"/>
                </a:ext>
              </a:extLst>
            </p:cNvPr>
            <p:cNvSpPr/>
            <p:nvPr/>
          </p:nvSpPr>
          <p:spPr>
            <a:xfrm>
              <a:off x="6480462" y="1995385"/>
              <a:ext cx="1328149" cy="20061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25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данные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297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053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">
            <a:extLst>
              <a:ext uri="{FF2B5EF4-FFF2-40B4-BE49-F238E27FC236}">
                <a16:creationId xmlns:a16="http://schemas.microsoft.com/office/drawing/2014/main" id="{73C09ABC-E552-49A4-A637-5391C0098B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">
            <a:extLst>
              <a:ext uri="{FF2B5EF4-FFF2-40B4-BE49-F238E27FC236}">
                <a16:creationId xmlns:a16="http://schemas.microsoft.com/office/drawing/2014/main" id="{17D521A7-9D2E-4378-A6FF-184665D6BF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63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">
            <a:extLst>
              <a:ext uri="{FF2B5EF4-FFF2-40B4-BE49-F238E27FC236}">
                <a16:creationId xmlns:a16="http://schemas.microsoft.com/office/drawing/2014/main" id="{C8EF2B10-5DD0-4752-A70C-8A5527A00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">
            <a:extLst>
              <a:ext uri="{FF2B5EF4-FFF2-40B4-BE49-F238E27FC236}">
                <a16:creationId xmlns:a16="http://schemas.microsoft.com/office/drawing/2014/main" id="{6A00C328-43DA-419D-9534-85FFF2127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0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">
            <a:extLst>
              <a:ext uri="{FF2B5EF4-FFF2-40B4-BE49-F238E27FC236}">
                <a16:creationId xmlns:a16="http://schemas.microsoft.com/office/drawing/2014/main" id="{FA8439F0-9BBD-4552-A7CD-65C7064729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3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700E11-1CC8-45E5-8499-BA288CBEA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" y="951761"/>
            <a:ext cx="9893049" cy="5225202"/>
          </a:xfrm>
        </p:spPr>
      </p:pic>
    </p:spTree>
    <p:extLst>
      <p:ext uri="{BB962C8B-B14F-4D97-AF65-F5344CB8AC3E}">
        <p14:creationId xmlns:p14="http://schemas.microsoft.com/office/powerpoint/2010/main" val="665749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">
            <a:extLst>
              <a:ext uri="{FF2B5EF4-FFF2-40B4-BE49-F238E27FC236}">
                <a16:creationId xmlns:a16="http://schemas.microsoft.com/office/drawing/2014/main" id="{33528029-95CD-4D6E-9C94-9170571E8F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45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">
            <a:extLst>
              <a:ext uri="{FF2B5EF4-FFF2-40B4-BE49-F238E27FC236}">
                <a16:creationId xmlns:a16="http://schemas.microsoft.com/office/drawing/2014/main" id="{D11ADB35-98AD-4D16-818F-221CB7DE17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23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">
            <a:extLst>
              <a:ext uri="{FF2B5EF4-FFF2-40B4-BE49-F238E27FC236}">
                <a16:creationId xmlns:a16="http://schemas.microsoft.com/office/drawing/2014/main" id="{9E986AF5-3CE9-445B-9D62-75653295E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9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">
            <a:extLst>
              <a:ext uri="{FF2B5EF4-FFF2-40B4-BE49-F238E27FC236}">
                <a16:creationId xmlns:a16="http://schemas.microsoft.com/office/drawing/2014/main" id="{005460C5-CAF7-4ED9-8DD0-9EC695AC1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1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">
            <a:extLst>
              <a:ext uri="{FF2B5EF4-FFF2-40B4-BE49-F238E27FC236}">
                <a16:creationId xmlns:a16="http://schemas.microsoft.com/office/drawing/2014/main" id="{37492AF7-1417-4FE0-8187-1F0163E94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96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">
            <a:extLst>
              <a:ext uri="{FF2B5EF4-FFF2-40B4-BE49-F238E27FC236}">
                <a16:creationId xmlns:a16="http://schemas.microsoft.com/office/drawing/2014/main" id="{DBBCEE5F-AAE6-4EFB-974E-5262E693A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50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">
            <a:extLst>
              <a:ext uri="{FF2B5EF4-FFF2-40B4-BE49-F238E27FC236}">
                <a16:creationId xmlns:a16="http://schemas.microsoft.com/office/drawing/2014/main" id="{6F9113E6-81B9-4E38-9B4C-D8918109E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8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">
            <a:extLst>
              <a:ext uri="{FF2B5EF4-FFF2-40B4-BE49-F238E27FC236}">
                <a16:creationId xmlns:a16="http://schemas.microsoft.com/office/drawing/2014/main" id="{96930509-9C5B-47CF-9101-F0D914C21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7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">
            <a:extLst>
              <a:ext uri="{FF2B5EF4-FFF2-40B4-BE49-F238E27FC236}">
                <a16:creationId xmlns:a16="http://schemas.microsoft.com/office/drawing/2014/main" id="{E516BFED-C795-495E-8AE8-EC87ADEF98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69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">
            <a:extLst>
              <a:ext uri="{FF2B5EF4-FFF2-40B4-BE49-F238E27FC236}">
                <a16:creationId xmlns:a16="http://schemas.microsoft.com/office/drawing/2014/main" id="{93CCBFBB-3972-47AC-B16E-C963D40948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4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CD5BD6-626D-4FC8-92C0-B53ABE149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0299" b="-6803"/>
          <a:stretch/>
        </p:blipFill>
        <p:spPr>
          <a:xfrm>
            <a:off x="4095499" y="4178535"/>
            <a:ext cx="2096295" cy="19688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45370F-547B-4D00-8F9E-E7C4A44FE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6" y="4178535"/>
            <a:ext cx="2025278" cy="1968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DBE46-B498-4EE2-8C97-EADD611C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6433" y="237581"/>
            <a:ext cx="2349954" cy="2976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4391D5-7808-48E5-BDC0-63B45ED05C92}"/>
              </a:ext>
            </a:extLst>
          </p:cNvPr>
          <p:cNvSpPr txBox="1"/>
          <p:nvPr/>
        </p:nvSpPr>
        <p:spPr>
          <a:xfrm>
            <a:off x="5364454" y="237581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Справочники </a:t>
            </a:r>
            <a:r>
              <a:rPr lang="ru-RU" b="1" dirty="0">
                <a:effectLst/>
              </a:rPr>
              <a:t>Структура организации</a:t>
            </a:r>
            <a:r>
              <a:rPr lang="ru-RU" dirty="0">
                <a:effectLst/>
              </a:rPr>
              <a:t> обеспечивают доступ к данным, настраиваемым сотрудниками клиники при формировании структуры клиники перед началом работы.</a:t>
            </a:r>
          </a:p>
          <a:p>
            <a:r>
              <a:rPr lang="ru-RU" dirty="0">
                <a:effectLst/>
              </a:rPr>
              <a:t>Группа состоит из следующих вложенных справочников: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Филиалы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Подразделения, кассы, реквизиты клиники, настройки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Отделения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Кабинеты и рабочие места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Типы учреждений здравоохранения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Компьютеры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Терминалы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Справочник разделов медицины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•</a:t>
            </a:r>
            <a:r>
              <a:rPr lang="ru-RU" dirty="0">
                <a:effectLst/>
              </a:rPr>
              <a:t>Подразделения по штатному расписанию</a:t>
            </a:r>
          </a:p>
        </p:txBody>
      </p:sp>
    </p:spTree>
    <p:extLst>
      <p:ext uri="{BB962C8B-B14F-4D97-AF65-F5344CB8AC3E}">
        <p14:creationId xmlns:p14="http://schemas.microsoft.com/office/powerpoint/2010/main" val="2021531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">
            <a:extLst>
              <a:ext uri="{FF2B5EF4-FFF2-40B4-BE49-F238E27FC236}">
                <a16:creationId xmlns:a16="http://schemas.microsoft.com/office/drawing/2014/main" id="{5A2BAF61-D7D7-4B93-BA2C-EC6A69272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4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7">
            <a:extLst>
              <a:ext uri="{FF2B5EF4-FFF2-40B4-BE49-F238E27FC236}">
                <a16:creationId xmlns:a16="http://schemas.microsoft.com/office/drawing/2014/main" id="{6485864B-0A7F-4BA6-9D64-C2EAD32D4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10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8">
            <a:extLst>
              <a:ext uri="{FF2B5EF4-FFF2-40B4-BE49-F238E27FC236}">
                <a16:creationId xmlns:a16="http://schemas.microsoft.com/office/drawing/2014/main" id="{790276D4-1DC8-4783-92BA-CC602F92D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9">
            <a:extLst>
              <a:ext uri="{FF2B5EF4-FFF2-40B4-BE49-F238E27FC236}">
                <a16:creationId xmlns:a16="http://schemas.microsoft.com/office/drawing/2014/main" id="{D0E4432C-C256-435C-9C3F-32081808E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0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">
            <a:extLst>
              <a:ext uri="{FF2B5EF4-FFF2-40B4-BE49-F238E27FC236}">
                <a16:creationId xmlns:a16="http://schemas.microsoft.com/office/drawing/2014/main" id="{F9CC49A3-A93C-4B55-A61F-368C82123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6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">
            <a:extLst>
              <a:ext uri="{FF2B5EF4-FFF2-40B4-BE49-F238E27FC236}">
                <a16:creationId xmlns:a16="http://schemas.microsoft.com/office/drawing/2014/main" id="{24A97CAE-A8C2-4746-8EDF-04A194B0BD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52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2">
            <a:extLst>
              <a:ext uri="{FF2B5EF4-FFF2-40B4-BE49-F238E27FC236}">
                <a16:creationId xmlns:a16="http://schemas.microsoft.com/office/drawing/2014/main" id="{82E9F289-0321-48A5-97D2-249677F4A2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6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3">
            <a:extLst>
              <a:ext uri="{FF2B5EF4-FFF2-40B4-BE49-F238E27FC236}">
                <a16:creationId xmlns:a16="http://schemas.microsoft.com/office/drawing/2014/main" id="{185492ED-29FE-4770-A4E9-E2E4C9E72A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8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4">
            <a:extLst>
              <a:ext uri="{FF2B5EF4-FFF2-40B4-BE49-F238E27FC236}">
                <a16:creationId xmlns:a16="http://schemas.microsoft.com/office/drawing/2014/main" id="{D69FAD93-D4F0-4286-BD99-247D97449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20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5">
            <a:extLst>
              <a:ext uri="{FF2B5EF4-FFF2-40B4-BE49-F238E27FC236}">
                <a16:creationId xmlns:a16="http://schemas.microsoft.com/office/drawing/2014/main" id="{CD101DE1-CE26-459F-81B9-B254A4C94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40369B-9928-4D5B-8B1C-31437A51B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0" y="583474"/>
            <a:ext cx="9664138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BD0CF-D1E7-4E9F-865B-6CE332D22288}"/>
              </a:ext>
            </a:extLst>
          </p:cNvPr>
          <p:cNvSpPr txBox="1"/>
          <p:nvPr/>
        </p:nvSpPr>
        <p:spPr>
          <a:xfrm>
            <a:off x="7053943" y="631371"/>
            <a:ext cx="4632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выявлены те проблемные зоны, в которых возникает большая часть ситуаций, которые негативно сказываются на качестве обслуживания пациента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196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6">
            <a:extLst>
              <a:ext uri="{FF2B5EF4-FFF2-40B4-BE49-F238E27FC236}">
                <a16:creationId xmlns:a16="http://schemas.microsoft.com/office/drawing/2014/main" id="{E18A8D88-21DE-48C4-BB57-21EE262699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418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7">
            <a:extLst>
              <a:ext uri="{FF2B5EF4-FFF2-40B4-BE49-F238E27FC236}">
                <a16:creationId xmlns:a16="http://schemas.microsoft.com/office/drawing/2014/main" id="{3B02FA38-3A00-4B18-BB54-3840DA485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458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8">
            <a:extLst>
              <a:ext uri="{FF2B5EF4-FFF2-40B4-BE49-F238E27FC236}">
                <a16:creationId xmlns:a16="http://schemas.microsoft.com/office/drawing/2014/main" id="{56EEC329-5EBD-411B-8735-97BF7CADC8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05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9">
            <a:extLst>
              <a:ext uri="{FF2B5EF4-FFF2-40B4-BE49-F238E27FC236}">
                <a16:creationId xmlns:a16="http://schemas.microsoft.com/office/drawing/2014/main" id="{58619E64-8D09-4955-8018-5CAF4C3D83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38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0">
            <a:extLst>
              <a:ext uri="{FF2B5EF4-FFF2-40B4-BE49-F238E27FC236}">
                <a16:creationId xmlns:a16="http://schemas.microsoft.com/office/drawing/2014/main" id="{BDDD455D-AC8E-4801-8C86-EB02AFA2C4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39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">
            <a:extLst>
              <a:ext uri="{FF2B5EF4-FFF2-40B4-BE49-F238E27FC236}">
                <a16:creationId xmlns:a16="http://schemas.microsoft.com/office/drawing/2014/main" id="{93858B38-F05F-493A-9FF2-EAB4A6CF4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2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F59FCD-26BE-477B-A738-111A899FFB6D}"/>
              </a:ext>
            </a:extLst>
          </p:cNvPr>
          <p:cNvSpPr txBox="1"/>
          <p:nvPr/>
        </p:nvSpPr>
        <p:spPr>
          <a:xfrm>
            <a:off x="269132" y="235818"/>
            <a:ext cx="5826868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800" dirty="0">
                <a:solidFill>
                  <a:schemeClr val="tx1"/>
                </a:solidFill>
              </a:rPr>
              <a:t>Консультация 		</a:t>
            </a:r>
          </a:p>
          <a:p>
            <a:pPr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800" dirty="0">
                <a:solidFill>
                  <a:schemeClr val="tx1"/>
                </a:solidFill>
              </a:rPr>
              <a:t>Инструментальное исследование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Лабораторное исследование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Врачебная комиссия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Медицинское освидетельствование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Цитологические исследование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Диспансерное наблюдение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Хирургическое вмешательство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Госпитализация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Диспансеризация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Выезд скорой медицинской помощи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Медицинский осмотр с профилактической целью 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83D49-C9A7-4C71-B69A-C16FBA3BE24C}"/>
              </a:ext>
            </a:extLst>
          </p:cNvPr>
          <p:cNvSpPr txBox="1"/>
          <p:nvPr/>
        </p:nvSpPr>
        <p:spPr>
          <a:xfrm>
            <a:off x="5397911" y="491400"/>
            <a:ext cx="5593404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Анкетирование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Вакцинация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Прием (осмотр) врача-специалиста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Углубленная диспансеризация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Врачебное назначение 	</a:t>
            </a:r>
          </a:p>
          <a:p>
            <a:pPr marL="144000" indent="-144000"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tx1"/>
                </a:solidFill>
              </a:rPr>
              <a:t>Выполнение врачебных назначений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527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A9D2AC-4CD0-4BAA-A5DB-21FCC81F6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0299" b="-6803"/>
          <a:stretch/>
        </p:blipFill>
        <p:spPr>
          <a:xfrm>
            <a:off x="4095499" y="843152"/>
            <a:ext cx="2096295" cy="1968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B89D7-C58D-4528-9EF9-2700DCDB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6" y="741462"/>
            <a:ext cx="2025278" cy="1968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794574-434F-44F3-901B-0381999B8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2433" y="237581"/>
            <a:ext cx="2349954" cy="2976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910C5F-115B-4321-8F2D-5D19D1C7BF4C}"/>
              </a:ext>
            </a:extLst>
          </p:cNvPr>
          <p:cNvSpPr txBox="1"/>
          <p:nvPr/>
        </p:nvSpPr>
        <p:spPr>
          <a:xfrm>
            <a:off x="6731726" y="2710308"/>
            <a:ext cx="46329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дерматовенерология, кардиологии,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косметологии,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мануальной терапии и медицинского массажа, неврологии,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нефрологии,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ортодонтии,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травматологии и ортопедии, оториноларингологии, офтальмологии,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психиатрии,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ревматологии,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рентгенологии,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урологии,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УЗИ и физиотерапии,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хирургии,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эндокринологии, эндоскопии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вакцинация, 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педиатрия, 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терапия, 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акушерство и гинекология, аллергология и иммунология, анестезиология и </a:t>
            </a:r>
            <a:r>
              <a:rPr lang="ru-RU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рениматология</a:t>
            </a:r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гастроэнтерология, детская кардиология, онкологии, урологии (андрологии), хирургии, эндокринологии</a:t>
            </a:r>
          </a:p>
          <a:p>
            <a:endParaRPr lang="ru-RU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предварительных, периодических и профилактических медицинских осмотров и медицинских освидетельствований,</a:t>
            </a:r>
          </a:p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выдача больничных листов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ADDC5-DCAB-4811-A1A8-1B6F2FDC83C7}"/>
              </a:ext>
            </a:extLst>
          </p:cNvPr>
          <p:cNvSpPr txBox="1"/>
          <p:nvPr/>
        </p:nvSpPr>
        <p:spPr>
          <a:xfrm>
            <a:off x="496414" y="2884963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амбулаторно-поликлинические услуги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A41D34-792B-4C12-A4BD-2922D2F0168A}"/>
              </a:ext>
            </a:extLst>
          </p:cNvPr>
          <p:cNvSpPr txBox="1"/>
          <p:nvPr/>
        </p:nvSpPr>
        <p:spPr>
          <a:xfrm>
            <a:off x="433558" y="5018632"/>
            <a:ext cx="26212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</a:rPr>
              <a:t>ВЫЕЗД НА ДОМ</a:t>
            </a:r>
            <a:br>
              <a:rPr lang="ru-RU" sz="1000" dirty="0">
                <a:effectLst/>
              </a:rPr>
            </a:b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Снятие ЭКГ на дому; </a:t>
            </a:r>
          </a:p>
          <a:p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Постановка любой сложности внутривенных капельных инъекций, внутримышечных, подкожных; 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Замена уретральных катетеров; </a:t>
            </a:r>
            <a:br>
              <a:rPr lang="ru-RU" sz="1000" dirty="0">
                <a:effectLst/>
              </a:rPr>
            </a:br>
            <a:r>
              <a:rPr lang="ru-RU" sz="1000" dirty="0">
                <a:effectLst/>
              </a:rPr>
              <a:t>Проведение блокад; </a:t>
            </a:r>
          </a:p>
          <a:p>
            <a:r>
              <a:rPr lang="ru-RU" sz="1000" dirty="0"/>
              <a:t>Амбулаторный эпикриз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E97A6-98F2-411D-9AB3-013D76D0435E}"/>
              </a:ext>
            </a:extLst>
          </p:cNvPr>
          <p:cNvSpPr txBox="1"/>
          <p:nvPr/>
        </p:nvSpPr>
        <p:spPr>
          <a:xfrm>
            <a:off x="496414" y="3131184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дневной стационар на дому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B8508-B952-4097-8D4E-60A0F3CC77F4}"/>
              </a:ext>
            </a:extLst>
          </p:cNvPr>
          <p:cNvSpPr txBox="1"/>
          <p:nvPr/>
        </p:nvSpPr>
        <p:spPr>
          <a:xfrm>
            <a:off x="3447660" y="2884963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амбулаторно-поликлинические услуги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04270B-C084-4F89-8D06-9485BADFA486}"/>
              </a:ext>
            </a:extLst>
          </p:cNvPr>
          <p:cNvSpPr txBox="1"/>
          <p:nvPr/>
        </p:nvSpPr>
        <p:spPr>
          <a:xfrm>
            <a:off x="3447660" y="3305889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взрослые дневной стационар на дому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2279E2-D1D4-44EC-A0D7-DBA7F7B97BED}"/>
              </a:ext>
            </a:extLst>
          </p:cNvPr>
          <p:cNvSpPr txBox="1"/>
          <p:nvPr/>
        </p:nvSpPr>
        <p:spPr>
          <a:xfrm>
            <a:off x="3447660" y="3095851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детские амбулаторно-поликлинические услуги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F59C5-61BB-49F7-9255-510D394BE364}"/>
              </a:ext>
            </a:extLst>
          </p:cNvPr>
          <p:cNvSpPr txBox="1"/>
          <p:nvPr/>
        </p:nvSpPr>
        <p:spPr>
          <a:xfrm>
            <a:off x="3447660" y="3516777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дневной стационар на дому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41FDC-8796-4A0C-B5E6-45C4A17C7164}"/>
              </a:ext>
            </a:extLst>
          </p:cNvPr>
          <p:cNvSpPr txBox="1"/>
          <p:nvPr/>
        </p:nvSpPr>
        <p:spPr>
          <a:xfrm>
            <a:off x="496414" y="3480596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справки, диспансерный осмотр для справок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C6F76-DDF2-4CB3-9B3F-4167DF9E5609}"/>
              </a:ext>
            </a:extLst>
          </p:cNvPr>
          <p:cNvSpPr txBox="1"/>
          <p:nvPr/>
        </p:nvSpPr>
        <p:spPr>
          <a:xfrm>
            <a:off x="3447659" y="3777091"/>
            <a:ext cx="28912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справки, диспансерный осмотр для справок</a:t>
            </a:r>
          </a:p>
        </p:txBody>
      </p:sp>
    </p:spTree>
    <p:extLst>
      <p:ext uri="{BB962C8B-B14F-4D97-AF65-F5344CB8AC3E}">
        <p14:creationId xmlns:p14="http://schemas.microsoft.com/office/powerpoint/2010/main" val="285672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1363A-5DB7-406C-BA53-508A9D13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82083"/>
            <a:ext cx="11160000" cy="576000"/>
          </a:xfrm>
        </p:spPr>
        <p:txBody>
          <a:bodyPr>
            <a:normAutofit/>
          </a:bodyPr>
          <a:lstStyle/>
          <a:p>
            <a:r>
              <a:rPr lang="ru-RU" dirty="0"/>
              <a:t>5 уровней для создания структуры мед. организации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E71F36-3D1B-47AD-91AA-EBC050EC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Footer Here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6CE61A-0C54-4D7D-B880-91FF2E39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E864-E489-43DB-B6AB-F038BFA8BD5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33" name="Полилиния 39">
            <a:extLst>
              <a:ext uri="{FF2B5EF4-FFF2-40B4-BE49-F238E27FC236}">
                <a16:creationId xmlns:a16="http://schemas.microsoft.com/office/drawing/2014/main" id="{C571439C-34E7-45E9-ADF6-19631FD80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5085702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4" name="Полилиния 40">
            <a:extLst>
              <a:ext uri="{FF2B5EF4-FFF2-40B4-BE49-F238E27FC236}">
                <a16:creationId xmlns:a16="http://schemas.microsoft.com/office/drawing/2014/main" id="{EA56A665-F52A-4CD8-82F6-74C4F80B7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6060941"/>
            <a:ext cx="2122120" cy="1076663"/>
          </a:xfrm>
          <a:custGeom>
            <a:avLst/>
            <a:gdLst>
              <a:gd name="T0" fmla="*/ 0 w 544"/>
              <a:gd name="T1" fmla="*/ 0 h 276"/>
              <a:gd name="T2" fmla="*/ 544 w 544"/>
              <a:gd name="T3" fmla="*/ 248 h 276"/>
              <a:gd name="T4" fmla="*/ 544 w 544"/>
              <a:gd name="T5" fmla="*/ 276 h 276"/>
              <a:gd name="T6" fmla="*/ 0 w 544"/>
              <a:gd name="T7" fmla="*/ 26 h 276"/>
              <a:gd name="T8" fmla="*/ 0 w 544"/>
              <a:gd name="T9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6">
                <a:moveTo>
                  <a:pt x="0" y="0"/>
                </a:moveTo>
                <a:lnTo>
                  <a:pt x="544" y="248"/>
                </a:lnTo>
                <a:lnTo>
                  <a:pt x="544" y="276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5" name="Полилиния 41">
            <a:extLst>
              <a:ext uri="{FF2B5EF4-FFF2-40B4-BE49-F238E27FC236}">
                <a16:creationId xmlns:a16="http://schemas.microsoft.com/office/drawing/2014/main" id="{5F1304BF-9395-4FBC-A645-01EEE3E1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6060941"/>
            <a:ext cx="2122120" cy="1076663"/>
          </a:xfrm>
          <a:custGeom>
            <a:avLst/>
            <a:gdLst>
              <a:gd name="T0" fmla="*/ 544 w 544"/>
              <a:gd name="T1" fmla="*/ 26 h 276"/>
              <a:gd name="T2" fmla="*/ 0 w 544"/>
              <a:gd name="T3" fmla="*/ 276 h 276"/>
              <a:gd name="T4" fmla="*/ 0 w 544"/>
              <a:gd name="T5" fmla="*/ 248 h 276"/>
              <a:gd name="T6" fmla="*/ 544 w 544"/>
              <a:gd name="T7" fmla="*/ 0 h 276"/>
              <a:gd name="T8" fmla="*/ 544 w 544"/>
              <a:gd name="T9" fmla="*/ 2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6">
                <a:moveTo>
                  <a:pt x="544" y="26"/>
                </a:moveTo>
                <a:lnTo>
                  <a:pt x="0" y="276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6" name="Полилиния 42">
            <a:extLst>
              <a:ext uri="{FF2B5EF4-FFF2-40B4-BE49-F238E27FC236}">
                <a16:creationId xmlns:a16="http://schemas.microsoft.com/office/drawing/2014/main" id="{B311F468-72BA-4DB0-8DFD-833CB9DBA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4127720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7" name="Полилиния 43">
            <a:extLst>
              <a:ext uri="{FF2B5EF4-FFF2-40B4-BE49-F238E27FC236}">
                <a16:creationId xmlns:a16="http://schemas.microsoft.com/office/drawing/2014/main" id="{868D9775-E042-485D-AD71-2B668CAEE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5102959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8" name="Полилиния 44">
            <a:extLst>
              <a:ext uri="{FF2B5EF4-FFF2-40B4-BE49-F238E27FC236}">
                <a16:creationId xmlns:a16="http://schemas.microsoft.com/office/drawing/2014/main" id="{49833E2E-69B8-4BEE-B650-9EAF7D835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5102959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2" name="Полилиния 48">
            <a:extLst>
              <a:ext uri="{FF2B5EF4-FFF2-40B4-BE49-F238E27FC236}">
                <a16:creationId xmlns:a16="http://schemas.microsoft.com/office/drawing/2014/main" id="{1B59F99A-708E-4769-845A-7028CFE0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3103706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3" name="Полилиния 49">
            <a:extLst>
              <a:ext uri="{FF2B5EF4-FFF2-40B4-BE49-F238E27FC236}">
                <a16:creationId xmlns:a16="http://schemas.microsoft.com/office/drawing/2014/main" id="{8CE53ECD-5823-46A9-994C-97C8A355D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4078945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4" name="Полилиния 50">
            <a:extLst>
              <a:ext uri="{FF2B5EF4-FFF2-40B4-BE49-F238E27FC236}">
                <a16:creationId xmlns:a16="http://schemas.microsoft.com/office/drawing/2014/main" id="{B17B64E7-EA9F-4961-AFC1-01C80CEE7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4078945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7" name="Полилиния 48">
            <a:extLst>
              <a:ext uri="{FF2B5EF4-FFF2-40B4-BE49-F238E27FC236}">
                <a16:creationId xmlns:a16="http://schemas.microsoft.com/office/drawing/2014/main" id="{0FF9C264-2E2B-423F-9146-7132863C0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2033833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8" name="Полилиния 49">
            <a:extLst>
              <a:ext uri="{FF2B5EF4-FFF2-40B4-BE49-F238E27FC236}">
                <a16:creationId xmlns:a16="http://schemas.microsoft.com/office/drawing/2014/main" id="{83693C79-28D6-4AA3-B119-CBA844AB3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3009072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9" name="Полилиния 50">
            <a:extLst>
              <a:ext uri="{FF2B5EF4-FFF2-40B4-BE49-F238E27FC236}">
                <a16:creationId xmlns:a16="http://schemas.microsoft.com/office/drawing/2014/main" id="{EBA7FD4D-3966-4C5B-8B18-828727E5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3009072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0" name="Полилиния 48">
            <a:extLst>
              <a:ext uri="{FF2B5EF4-FFF2-40B4-BE49-F238E27FC236}">
                <a16:creationId xmlns:a16="http://schemas.microsoft.com/office/drawing/2014/main" id="{06DFAEF9-FFD5-4222-B509-7C632AE6F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1031737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1" name="Полилиния 49">
            <a:extLst>
              <a:ext uri="{FF2B5EF4-FFF2-40B4-BE49-F238E27FC236}">
                <a16:creationId xmlns:a16="http://schemas.microsoft.com/office/drawing/2014/main" id="{F1372F06-9D45-47D3-979D-5049D4DB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2006976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2" name="Полилиния 50">
            <a:extLst>
              <a:ext uri="{FF2B5EF4-FFF2-40B4-BE49-F238E27FC236}">
                <a16:creationId xmlns:a16="http://schemas.microsoft.com/office/drawing/2014/main" id="{458A9C9A-834A-4B11-8925-C3C8597E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2006976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grpSp>
        <p:nvGrpSpPr>
          <p:cNvPr id="25" name="Группа 62">
            <a:extLst>
              <a:ext uri="{FF2B5EF4-FFF2-40B4-BE49-F238E27FC236}">
                <a16:creationId xmlns:a16="http://schemas.microsoft.com/office/drawing/2014/main" id="{62252B68-5641-4C23-AD8C-9D4F5A83A251}"/>
              </a:ext>
            </a:extLst>
          </p:cNvPr>
          <p:cNvGrpSpPr/>
          <p:nvPr/>
        </p:nvGrpSpPr>
        <p:grpSpPr>
          <a:xfrm>
            <a:off x="598198" y="1551674"/>
            <a:ext cx="1051664" cy="438392"/>
            <a:chOff x="4689263" y="6234113"/>
            <a:chExt cx="656459" cy="345278"/>
          </a:xfrm>
          <a:solidFill>
            <a:schemeClr val="accent2"/>
          </a:solidFill>
        </p:grpSpPr>
        <p:sp>
          <p:nvSpPr>
            <p:cNvPr id="26" name="Равнобедренный треугольник 63">
              <a:extLst>
                <a:ext uri="{FF2B5EF4-FFF2-40B4-BE49-F238E27FC236}">
                  <a16:creationId xmlns:a16="http://schemas.microsoft.com/office/drawing/2014/main" id="{832C5EF3-482E-4194-AA77-687DE5144A16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ая выноска 23">
              <a:extLst>
                <a:ext uri="{FF2B5EF4-FFF2-40B4-BE49-F238E27FC236}">
                  <a16:creationId xmlns:a16="http://schemas.microsoft.com/office/drawing/2014/main" id="{6A62E378-FAC2-42B5-9A20-5BD2086AF539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1 уровень  МО</a:t>
              </a:r>
            </a:p>
          </p:txBody>
        </p:sp>
      </p:grpSp>
      <p:grpSp>
        <p:nvGrpSpPr>
          <p:cNvPr id="31" name="Группа 48">
            <a:extLst>
              <a:ext uri="{FF2B5EF4-FFF2-40B4-BE49-F238E27FC236}">
                <a16:creationId xmlns:a16="http://schemas.microsoft.com/office/drawing/2014/main" id="{94DC244C-12DC-4002-9FDA-CC743F9847B8}"/>
              </a:ext>
            </a:extLst>
          </p:cNvPr>
          <p:cNvGrpSpPr/>
          <p:nvPr/>
        </p:nvGrpSpPr>
        <p:grpSpPr>
          <a:xfrm>
            <a:off x="598198" y="2576493"/>
            <a:ext cx="1051664" cy="438392"/>
            <a:chOff x="4689263" y="6234113"/>
            <a:chExt cx="656459" cy="345278"/>
          </a:xfrm>
          <a:solidFill>
            <a:schemeClr val="accent5"/>
          </a:solidFill>
        </p:grpSpPr>
        <p:sp>
          <p:nvSpPr>
            <p:cNvPr id="32" name="Равнобедренный треугольник 49">
              <a:extLst>
                <a:ext uri="{FF2B5EF4-FFF2-40B4-BE49-F238E27FC236}">
                  <a16:creationId xmlns:a16="http://schemas.microsoft.com/office/drawing/2014/main" id="{AFA0407E-258B-4EDB-B0C8-383004CDC8AE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ая выноска 23">
              <a:extLst>
                <a:ext uri="{FF2B5EF4-FFF2-40B4-BE49-F238E27FC236}">
                  <a16:creationId xmlns:a16="http://schemas.microsoft.com/office/drawing/2014/main" id="{E56F8324-0C9E-4013-B14A-4F7EFC219D5E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2 уровень</a:t>
              </a:r>
            </a:p>
          </p:txBody>
        </p:sp>
      </p:grpSp>
      <p:sp>
        <p:nvSpPr>
          <p:cNvPr id="34" name="Прямоугольник 440">
            <a:extLst>
              <a:ext uri="{FF2B5EF4-FFF2-40B4-BE49-F238E27FC236}">
                <a16:creationId xmlns:a16="http://schemas.microsoft.com/office/drawing/2014/main" id="{49E373EA-867A-4A8F-8CC9-6B6A1E2E00ED}"/>
              </a:ext>
            </a:extLst>
          </p:cNvPr>
          <p:cNvSpPr/>
          <p:nvPr/>
        </p:nvSpPr>
        <p:spPr>
          <a:xfrm>
            <a:off x="1742545" y="1650732"/>
            <a:ext cx="42442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ru-RU" sz="1050" dirty="0"/>
              <a:t>- </a:t>
            </a:r>
            <a:r>
              <a:rPr lang="ru-RU" sz="1050" b="0" i="0" dirty="0">
                <a:solidFill>
                  <a:srgbClr val="172B4D"/>
                </a:solidFill>
                <a:effectLst/>
                <a:latin typeface="-apple-system"/>
              </a:rPr>
              <a:t>здания, подразделения, группы отделений, отделения;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sp>
        <p:nvSpPr>
          <p:cNvPr id="36" name="Прямоугольник 444">
            <a:extLst>
              <a:ext uri="{FF2B5EF4-FFF2-40B4-BE49-F238E27FC236}">
                <a16:creationId xmlns:a16="http://schemas.microsoft.com/office/drawing/2014/main" id="{415247A6-BC5C-449B-94ED-32B11D842418}"/>
              </a:ext>
            </a:extLst>
          </p:cNvPr>
          <p:cNvSpPr/>
          <p:nvPr/>
        </p:nvSpPr>
        <p:spPr>
          <a:xfrm>
            <a:off x="1742544" y="2431228"/>
            <a:ext cx="535536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ru-RU" sz="1050" dirty="0"/>
              <a:t>- одно здание или группа зданий МО, имеющие единый адрес местонахождения. Несколько корпусов, находящихся в одном месте и имеющие один адрес местонахождения заводятся в структуру, как одно Подразделение.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grpSp>
        <p:nvGrpSpPr>
          <p:cNvPr id="45" name="Группа 62">
            <a:extLst>
              <a:ext uri="{FF2B5EF4-FFF2-40B4-BE49-F238E27FC236}">
                <a16:creationId xmlns:a16="http://schemas.microsoft.com/office/drawing/2014/main" id="{1E97D39D-FC10-4D88-BF82-7AC6A2E3F5CE}"/>
              </a:ext>
            </a:extLst>
          </p:cNvPr>
          <p:cNvGrpSpPr/>
          <p:nvPr/>
        </p:nvGrpSpPr>
        <p:grpSpPr>
          <a:xfrm>
            <a:off x="598198" y="4664364"/>
            <a:ext cx="1051664" cy="438392"/>
            <a:chOff x="4689263" y="6234113"/>
            <a:chExt cx="656459" cy="345278"/>
          </a:xfrm>
          <a:solidFill>
            <a:schemeClr val="accent2"/>
          </a:solidFill>
        </p:grpSpPr>
        <p:sp>
          <p:nvSpPr>
            <p:cNvPr id="46" name="Равнобедренный треугольник 63">
              <a:extLst>
                <a:ext uri="{FF2B5EF4-FFF2-40B4-BE49-F238E27FC236}">
                  <a16:creationId xmlns:a16="http://schemas.microsoft.com/office/drawing/2014/main" id="{9D5798FD-BFFF-4A3D-BFFE-F8E1CC16203C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47" name="Прямоугольная выноска 23">
              <a:extLst>
                <a:ext uri="{FF2B5EF4-FFF2-40B4-BE49-F238E27FC236}">
                  <a16:creationId xmlns:a16="http://schemas.microsoft.com/office/drawing/2014/main" id="{9439F23B-8D4A-4489-9E52-79F63FE66581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4 уровень</a:t>
              </a:r>
            </a:p>
          </p:txBody>
        </p:sp>
      </p:grpSp>
      <p:grpSp>
        <p:nvGrpSpPr>
          <p:cNvPr id="48" name="Группа 55">
            <a:extLst>
              <a:ext uri="{FF2B5EF4-FFF2-40B4-BE49-F238E27FC236}">
                <a16:creationId xmlns:a16="http://schemas.microsoft.com/office/drawing/2014/main" id="{C9FAC37C-0946-400A-B4B9-B41DA947E7B9}"/>
              </a:ext>
            </a:extLst>
          </p:cNvPr>
          <p:cNvGrpSpPr/>
          <p:nvPr/>
        </p:nvGrpSpPr>
        <p:grpSpPr>
          <a:xfrm>
            <a:off x="598198" y="3633587"/>
            <a:ext cx="1051664" cy="438392"/>
            <a:chOff x="4689263" y="6234113"/>
            <a:chExt cx="656459" cy="345278"/>
          </a:xfrm>
          <a:solidFill>
            <a:schemeClr val="accent1"/>
          </a:solidFill>
        </p:grpSpPr>
        <p:sp>
          <p:nvSpPr>
            <p:cNvPr id="49" name="Равнобедренный треугольник 56">
              <a:extLst>
                <a:ext uri="{FF2B5EF4-FFF2-40B4-BE49-F238E27FC236}">
                  <a16:creationId xmlns:a16="http://schemas.microsoft.com/office/drawing/2014/main" id="{778BFE6A-3029-47AB-9D7A-CC2256AD7523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ая выноска 23">
              <a:extLst>
                <a:ext uri="{FF2B5EF4-FFF2-40B4-BE49-F238E27FC236}">
                  <a16:creationId xmlns:a16="http://schemas.microsoft.com/office/drawing/2014/main" id="{EADA6D28-2135-45BC-BB03-86158316FBE6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3 уровень </a:t>
              </a:r>
            </a:p>
          </p:txBody>
        </p:sp>
      </p:grpSp>
      <p:grpSp>
        <p:nvGrpSpPr>
          <p:cNvPr id="51" name="Группа 48">
            <a:extLst>
              <a:ext uri="{FF2B5EF4-FFF2-40B4-BE49-F238E27FC236}">
                <a16:creationId xmlns:a16="http://schemas.microsoft.com/office/drawing/2014/main" id="{72C09269-04CD-44D8-B3A7-4F196BF69193}"/>
              </a:ext>
            </a:extLst>
          </p:cNvPr>
          <p:cNvGrpSpPr/>
          <p:nvPr/>
        </p:nvGrpSpPr>
        <p:grpSpPr>
          <a:xfrm>
            <a:off x="598198" y="5644916"/>
            <a:ext cx="1051664" cy="438392"/>
            <a:chOff x="4689263" y="6234113"/>
            <a:chExt cx="656459" cy="345278"/>
          </a:xfrm>
          <a:solidFill>
            <a:schemeClr val="accent5"/>
          </a:solidFill>
        </p:grpSpPr>
        <p:sp>
          <p:nvSpPr>
            <p:cNvPr id="52" name="Равнобедренный треугольник 49">
              <a:extLst>
                <a:ext uri="{FF2B5EF4-FFF2-40B4-BE49-F238E27FC236}">
                  <a16:creationId xmlns:a16="http://schemas.microsoft.com/office/drawing/2014/main" id="{EE1A16B7-C2FB-4760-AA12-058325DF54EF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ая выноска 23">
              <a:extLst>
                <a:ext uri="{FF2B5EF4-FFF2-40B4-BE49-F238E27FC236}">
                  <a16:creationId xmlns:a16="http://schemas.microsoft.com/office/drawing/2014/main" id="{36843BB3-2F31-4BA6-A7D6-FB6262C413EE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5 уровень</a:t>
              </a:r>
            </a:p>
          </p:txBody>
        </p:sp>
      </p:grpSp>
      <p:sp>
        <p:nvSpPr>
          <p:cNvPr id="54" name="Прямоугольник 440">
            <a:extLst>
              <a:ext uri="{FF2B5EF4-FFF2-40B4-BE49-F238E27FC236}">
                <a16:creationId xmlns:a16="http://schemas.microsoft.com/office/drawing/2014/main" id="{22A337DA-6E8D-491D-BE61-53A73D385D29}"/>
              </a:ext>
            </a:extLst>
          </p:cNvPr>
          <p:cNvSpPr/>
          <p:nvPr/>
        </p:nvSpPr>
        <p:spPr>
          <a:xfrm>
            <a:off x="1742544" y="4595009"/>
            <a:ext cx="56202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- основные типы группы отделений: Стационар, Поликлиника, </a:t>
            </a:r>
            <a:r>
              <a:rPr lang="ru-RU" sz="1050" dirty="0" err="1"/>
              <a:t>Параклиника</a:t>
            </a:r>
            <a:r>
              <a:rPr lang="ru-RU" sz="1050" dirty="0"/>
              <a:t>. Остальные группы являются дополнительными, например: Травмпункт, Городской центр. </a:t>
            </a:r>
          </a:p>
        </p:txBody>
      </p:sp>
      <p:sp>
        <p:nvSpPr>
          <p:cNvPr id="55" name="Прямоугольник 439">
            <a:extLst>
              <a:ext uri="{FF2B5EF4-FFF2-40B4-BE49-F238E27FC236}">
                <a16:creationId xmlns:a16="http://schemas.microsoft.com/office/drawing/2014/main" id="{3700CFCB-0A8C-43CA-84BE-52FBEB3FD9CD}"/>
              </a:ext>
            </a:extLst>
          </p:cNvPr>
          <p:cNvSpPr/>
          <p:nvPr/>
        </p:nvSpPr>
        <p:spPr>
          <a:xfrm>
            <a:off x="1742545" y="3517841"/>
            <a:ext cx="51764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ru-RU" sz="1050" dirty="0"/>
              <a:t>амбулаторно-поликлинические, лечебно-профилактической деятельности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sp>
        <p:nvSpPr>
          <p:cNvPr id="56" name="Прямоугольник 444">
            <a:extLst>
              <a:ext uri="{FF2B5EF4-FFF2-40B4-BE49-F238E27FC236}">
                <a16:creationId xmlns:a16="http://schemas.microsoft.com/office/drawing/2014/main" id="{D0928772-B78A-4A8F-94C4-01D83914FB2E}"/>
              </a:ext>
            </a:extLst>
          </p:cNvPr>
          <p:cNvSpPr/>
          <p:nvPr/>
        </p:nvSpPr>
        <p:spPr>
          <a:xfrm>
            <a:off x="1694168" y="5587716"/>
            <a:ext cx="6563255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400"/>
              </a:spcAft>
              <a:buFontTx/>
              <a:buChar char="-"/>
              <a:defRPr/>
            </a:pPr>
            <a:r>
              <a:rPr lang="ru-RU" sz="1050" dirty="0"/>
              <a:t>указываются отделения МО в соответствии с лицензиями, полученными на конкретное Подразделение.</a:t>
            </a:r>
          </a:p>
          <a:p>
            <a:pPr marL="171450" lvl="0" indent="-171450">
              <a:spcAft>
                <a:spcPts val="400"/>
              </a:spcAft>
              <a:buFontTx/>
              <a:buChar char="-"/>
              <a:defRPr/>
            </a:pPr>
            <a:r>
              <a:rPr lang="ru-RU" sz="1050" dirty="0"/>
              <a:t>терапевтический; педиатрический; врача общей практики; семейного врача; комплексный терапевтический участок. 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cxnSp>
        <p:nvCxnSpPr>
          <p:cNvPr id="38" name="Elbow Connector 96">
            <a:extLst>
              <a:ext uri="{FF2B5EF4-FFF2-40B4-BE49-F238E27FC236}">
                <a16:creationId xmlns:a16="http://schemas.microsoft.com/office/drawing/2014/main" id="{E5FD3076-168A-4886-A31A-79BCFBC8B3D3}"/>
              </a:ext>
            </a:extLst>
          </p:cNvPr>
          <p:cNvCxnSpPr>
            <a:cxnSpLocks/>
          </p:cNvCxnSpPr>
          <p:nvPr/>
        </p:nvCxnSpPr>
        <p:spPr>
          <a:xfrm>
            <a:off x="1124030" y="3031684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Elbow Connector 96">
            <a:extLst>
              <a:ext uri="{FF2B5EF4-FFF2-40B4-BE49-F238E27FC236}">
                <a16:creationId xmlns:a16="http://schemas.microsoft.com/office/drawing/2014/main" id="{ED82A137-C04A-4A45-A289-8486A7055EA0}"/>
              </a:ext>
            </a:extLst>
          </p:cNvPr>
          <p:cNvCxnSpPr>
            <a:cxnSpLocks/>
          </p:cNvCxnSpPr>
          <p:nvPr/>
        </p:nvCxnSpPr>
        <p:spPr>
          <a:xfrm>
            <a:off x="1124030" y="2012672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Elbow Connector 96">
            <a:extLst>
              <a:ext uri="{FF2B5EF4-FFF2-40B4-BE49-F238E27FC236}">
                <a16:creationId xmlns:a16="http://schemas.microsoft.com/office/drawing/2014/main" id="{4CDE090C-3E03-417D-9452-944548E36488}"/>
              </a:ext>
            </a:extLst>
          </p:cNvPr>
          <p:cNvCxnSpPr>
            <a:cxnSpLocks/>
          </p:cNvCxnSpPr>
          <p:nvPr/>
        </p:nvCxnSpPr>
        <p:spPr>
          <a:xfrm>
            <a:off x="1124030" y="5122257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Elbow Connector 96">
            <a:extLst>
              <a:ext uri="{FF2B5EF4-FFF2-40B4-BE49-F238E27FC236}">
                <a16:creationId xmlns:a16="http://schemas.microsoft.com/office/drawing/2014/main" id="{AAC2E49F-BAB9-4796-A968-C14C4DC8790A}"/>
              </a:ext>
            </a:extLst>
          </p:cNvPr>
          <p:cNvCxnSpPr>
            <a:cxnSpLocks/>
          </p:cNvCxnSpPr>
          <p:nvPr/>
        </p:nvCxnSpPr>
        <p:spPr>
          <a:xfrm>
            <a:off x="1124030" y="6097735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Elbow Connector 96">
            <a:extLst>
              <a:ext uri="{FF2B5EF4-FFF2-40B4-BE49-F238E27FC236}">
                <a16:creationId xmlns:a16="http://schemas.microsoft.com/office/drawing/2014/main" id="{DB9B89E0-0072-46CA-8DAF-4CEDD5137049}"/>
              </a:ext>
            </a:extLst>
          </p:cNvPr>
          <p:cNvCxnSpPr>
            <a:cxnSpLocks/>
          </p:cNvCxnSpPr>
          <p:nvPr/>
        </p:nvCxnSpPr>
        <p:spPr>
          <a:xfrm>
            <a:off x="1124030" y="4091927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091926-6006-4850-956E-75BF3792295F}"/>
              </a:ext>
            </a:extLst>
          </p:cNvPr>
          <p:cNvSpPr/>
          <p:nvPr/>
        </p:nvSpPr>
        <p:spPr>
          <a:xfrm>
            <a:off x="390525" y="3034496"/>
            <a:ext cx="2581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тип отделения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D29B7A-6835-4FBF-8B1E-2CED21B2A512}"/>
              </a:ext>
            </a:extLst>
          </p:cNvPr>
          <p:cNvSpPr/>
          <p:nvPr/>
        </p:nvSpPr>
        <p:spPr>
          <a:xfrm>
            <a:off x="455512" y="1023568"/>
            <a:ext cx="18732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юр. 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лица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78127A-AC09-4191-B039-9529A0B41A5F}"/>
              </a:ext>
            </a:extLst>
          </p:cNvPr>
          <p:cNvSpPr/>
          <p:nvPr/>
        </p:nvSpPr>
        <p:spPr>
          <a:xfrm>
            <a:off x="460329" y="5089437"/>
            <a:ext cx="2063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отделения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91D554-391A-46CD-83FC-7716D70541B8}"/>
              </a:ext>
            </a:extLst>
          </p:cNvPr>
          <p:cNvSpPr/>
          <p:nvPr/>
        </p:nvSpPr>
        <p:spPr>
          <a:xfrm>
            <a:off x="455512" y="4129937"/>
            <a:ext cx="3052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группы</a:t>
            </a:r>
            <a:r>
              <a:rPr lang="ru-RU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Gotham Pro Medium" panose="02000503040000020004" pitchFamily="2" charset="0"/>
                <a:cs typeface="Gotham Pro Medium" panose="02000503040000020004" pitchFamily="2" charset="0"/>
              </a:rPr>
              <a:t> отделений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96C15F-B239-4FD4-A527-FC0704130935}"/>
              </a:ext>
            </a:extLst>
          </p:cNvPr>
          <p:cNvSpPr/>
          <p:nvPr/>
        </p:nvSpPr>
        <p:spPr>
          <a:xfrm>
            <a:off x="455512" y="2005343"/>
            <a:ext cx="26178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подразделения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2" name="Прямоугольник 444">
            <a:extLst>
              <a:ext uri="{FF2B5EF4-FFF2-40B4-BE49-F238E27FC236}">
                <a16:creationId xmlns:a16="http://schemas.microsoft.com/office/drawing/2014/main" id="{690962F1-BA2E-483B-A312-FE0FF1DFA83F}"/>
              </a:ext>
            </a:extLst>
          </p:cNvPr>
          <p:cNvSpPr/>
          <p:nvPr/>
        </p:nvSpPr>
        <p:spPr>
          <a:xfrm>
            <a:off x="1694168" y="6166481"/>
            <a:ext cx="65632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400"/>
              </a:spcAft>
              <a:buFontTx/>
              <a:buChar char="-"/>
              <a:defRPr/>
            </a:pPr>
            <a:r>
              <a:rPr lang="ru-RU" sz="1050" dirty="0"/>
              <a:t>Закрепление определенных территорий за амбулаторно-поликлиническим учреждением (врачом) дает много преимуществ в организации медицинского обслуживания населения, главным из которых является полная осведомленность поликлиники и отдельных врачей о населении, т.е. о демографической ситуации, 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1363A-5DB7-406C-BA53-508A9D13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82083"/>
            <a:ext cx="11160000" cy="576000"/>
          </a:xfrm>
        </p:spPr>
        <p:txBody>
          <a:bodyPr>
            <a:normAutofit/>
          </a:bodyPr>
          <a:lstStyle/>
          <a:p>
            <a:r>
              <a:rPr lang="ru-RU" dirty="0"/>
              <a:t>5 уровней для создания структуры мед. организации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E71F36-3D1B-47AD-91AA-EBC050EC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Your Footer Here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6CE61A-0C54-4D7D-B880-91FF2E39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E864-E489-43DB-B6AB-F038BFA8BD5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33" name="Полилиния 39">
            <a:extLst>
              <a:ext uri="{FF2B5EF4-FFF2-40B4-BE49-F238E27FC236}">
                <a16:creationId xmlns:a16="http://schemas.microsoft.com/office/drawing/2014/main" id="{C571439C-34E7-45E9-ADF6-19631FD80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5085702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4" name="Полилиния 40">
            <a:extLst>
              <a:ext uri="{FF2B5EF4-FFF2-40B4-BE49-F238E27FC236}">
                <a16:creationId xmlns:a16="http://schemas.microsoft.com/office/drawing/2014/main" id="{EA56A665-F52A-4CD8-82F6-74C4F80B7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6060941"/>
            <a:ext cx="2122120" cy="1076663"/>
          </a:xfrm>
          <a:custGeom>
            <a:avLst/>
            <a:gdLst>
              <a:gd name="T0" fmla="*/ 0 w 544"/>
              <a:gd name="T1" fmla="*/ 0 h 276"/>
              <a:gd name="T2" fmla="*/ 544 w 544"/>
              <a:gd name="T3" fmla="*/ 248 h 276"/>
              <a:gd name="T4" fmla="*/ 544 w 544"/>
              <a:gd name="T5" fmla="*/ 276 h 276"/>
              <a:gd name="T6" fmla="*/ 0 w 544"/>
              <a:gd name="T7" fmla="*/ 26 h 276"/>
              <a:gd name="T8" fmla="*/ 0 w 544"/>
              <a:gd name="T9" fmla="*/ 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6">
                <a:moveTo>
                  <a:pt x="0" y="0"/>
                </a:moveTo>
                <a:lnTo>
                  <a:pt x="544" y="248"/>
                </a:lnTo>
                <a:lnTo>
                  <a:pt x="544" y="276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5" name="Полилиния 41">
            <a:extLst>
              <a:ext uri="{FF2B5EF4-FFF2-40B4-BE49-F238E27FC236}">
                <a16:creationId xmlns:a16="http://schemas.microsoft.com/office/drawing/2014/main" id="{5F1304BF-9395-4FBC-A645-01EEE3E15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6060941"/>
            <a:ext cx="2122120" cy="1076663"/>
          </a:xfrm>
          <a:custGeom>
            <a:avLst/>
            <a:gdLst>
              <a:gd name="T0" fmla="*/ 544 w 544"/>
              <a:gd name="T1" fmla="*/ 26 h 276"/>
              <a:gd name="T2" fmla="*/ 0 w 544"/>
              <a:gd name="T3" fmla="*/ 276 h 276"/>
              <a:gd name="T4" fmla="*/ 0 w 544"/>
              <a:gd name="T5" fmla="*/ 248 h 276"/>
              <a:gd name="T6" fmla="*/ 544 w 544"/>
              <a:gd name="T7" fmla="*/ 0 h 276"/>
              <a:gd name="T8" fmla="*/ 544 w 544"/>
              <a:gd name="T9" fmla="*/ 2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6">
                <a:moveTo>
                  <a:pt x="544" y="26"/>
                </a:moveTo>
                <a:lnTo>
                  <a:pt x="0" y="276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6" name="Полилиния 42">
            <a:extLst>
              <a:ext uri="{FF2B5EF4-FFF2-40B4-BE49-F238E27FC236}">
                <a16:creationId xmlns:a16="http://schemas.microsoft.com/office/drawing/2014/main" id="{B311F468-72BA-4DB0-8DFD-833CB9DBA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4127720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7" name="Полилиния 43">
            <a:extLst>
              <a:ext uri="{FF2B5EF4-FFF2-40B4-BE49-F238E27FC236}">
                <a16:creationId xmlns:a16="http://schemas.microsoft.com/office/drawing/2014/main" id="{868D9775-E042-485D-AD71-2B668CAEE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5102959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38" name="Полилиния 44">
            <a:extLst>
              <a:ext uri="{FF2B5EF4-FFF2-40B4-BE49-F238E27FC236}">
                <a16:creationId xmlns:a16="http://schemas.microsoft.com/office/drawing/2014/main" id="{49833E2E-69B8-4BEE-B650-9EAF7D835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5102959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2" name="Полилиния 48">
            <a:extLst>
              <a:ext uri="{FF2B5EF4-FFF2-40B4-BE49-F238E27FC236}">
                <a16:creationId xmlns:a16="http://schemas.microsoft.com/office/drawing/2014/main" id="{1B59F99A-708E-4769-845A-7028CFE01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3103706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3" name="Полилиния 49">
            <a:extLst>
              <a:ext uri="{FF2B5EF4-FFF2-40B4-BE49-F238E27FC236}">
                <a16:creationId xmlns:a16="http://schemas.microsoft.com/office/drawing/2014/main" id="{8CE53ECD-5823-46A9-994C-97C8A355D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4078945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4" name="Полилиния 50">
            <a:extLst>
              <a:ext uri="{FF2B5EF4-FFF2-40B4-BE49-F238E27FC236}">
                <a16:creationId xmlns:a16="http://schemas.microsoft.com/office/drawing/2014/main" id="{B17B64E7-EA9F-4961-AFC1-01C80CEE7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4078945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7" name="Полилиния 48">
            <a:extLst>
              <a:ext uri="{FF2B5EF4-FFF2-40B4-BE49-F238E27FC236}">
                <a16:creationId xmlns:a16="http://schemas.microsoft.com/office/drawing/2014/main" id="{0FF9C264-2E2B-423F-9146-7132863C0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2033833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8" name="Полилиния 49">
            <a:extLst>
              <a:ext uri="{FF2B5EF4-FFF2-40B4-BE49-F238E27FC236}">
                <a16:creationId xmlns:a16="http://schemas.microsoft.com/office/drawing/2014/main" id="{83693C79-28D6-4AA3-B119-CBA844AB3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3009072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49" name="Полилиния 50">
            <a:extLst>
              <a:ext uri="{FF2B5EF4-FFF2-40B4-BE49-F238E27FC236}">
                <a16:creationId xmlns:a16="http://schemas.microsoft.com/office/drawing/2014/main" id="{EBA7FD4D-3966-4C5B-8B18-828727E5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3009072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0" name="Полилиния 48">
            <a:extLst>
              <a:ext uri="{FF2B5EF4-FFF2-40B4-BE49-F238E27FC236}">
                <a16:creationId xmlns:a16="http://schemas.microsoft.com/office/drawing/2014/main" id="{06DFAEF9-FFD5-4222-B509-7C632AE6F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1031737"/>
            <a:ext cx="4244239" cy="1942675"/>
          </a:xfrm>
          <a:custGeom>
            <a:avLst/>
            <a:gdLst>
              <a:gd name="T0" fmla="*/ 544 w 1088"/>
              <a:gd name="T1" fmla="*/ 498 h 498"/>
              <a:gd name="T2" fmla="*/ 0 w 1088"/>
              <a:gd name="T3" fmla="*/ 250 h 498"/>
              <a:gd name="T4" fmla="*/ 544 w 1088"/>
              <a:gd name="T5" fmla="*/ 0 h 498"/>
              <a:gd name="T6" fmla="*/ 1088 w 1088"/>
              <a:gd name="T7" fmla="*/ 250 h 498"/>
              <a:gd name="T8" fmla="*/ 544 w 1088"/>
              <a:gd name="T9" fmla="*/ 49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8" h="498">
                <a:moveTo>
                  <a:pt x="544" y="498"/>
                </a:moveTo>
                <a:lnTo>
                  <a:pt x="0" y="250"/>
                </a:lnTo>
                <a:lnTo>
                  <a:pt x="544" y="0"/>
                </a:lnTo>
                <a:lnTo>
                  <a:pt x="1088" y="250"/>
                </a:lnTo>
                <a:lnTo>
                  <a:pt x="544" y="498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1" name="Полилиния 49">
            <a:extLst>
              <a:ext uri="{FF2B5EF4-FFF2-40B4-BE49-F238E27FC236}">
                <a16:creationId xmlns:a16="http://schemas.microsoft.com/office/drawing/2014/main" id="{F1372F06-9D45-47D3-979D-5049D4DB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97915" y="2006976"/>
            <a:ext cx="2122120" cy="1068861"/>
          </a:xfrm>
          <a:custGeom>
            <a:avLst/>
            <a:gdLst>
              <a:gd name="T0" fmla="*/ 0 w 544"/>
              <a:gd name="T1" fmla="*/ 0 h 274"/>
              <a:gd name="T2" fmla="*/ 544 w 544"/>
              <a:gd name="T3" fmla="*/ 248 h 274"/>
              <a:gd name="T4" fmla="*/ 544 w 544"/>
              <a:gd name="T5" fmla="*/ 274 h 274"/>
              <a:gd name="T6" fmla="*/ 0 w 544"/>
              <a:gd name="T7" fmla="*/ 26 h 274"/>
              <a:gd name="T8" fmla="*/ 0 w 544"/>
              <a:gd name="T9" fmla="*/ 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0" y="0"/>
                </a:moveTo>
                <a:lnTo>
                  <a:pt x="544" y="248"/>
                </a:lnTo>
                <a:lnTo>
                  <a:pt x="544" y="274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352" name="Полилиния 50">
            <a:extLst>
              <a:ext uri="{FF2B5EF4-FFF2-40B4-BE49-F238E27FC236}">
                <a16:creationId xmlns:a16="http://schemas.microsoft.com/office/drawing/2014/main" id="{458A9C9A-834A-4B11-8925-C3C8597E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220035" y="2006976"/>
            <a:ext cx="2122120" cy="1068861"/>
          </a:xfrm>
          <a:custGeom>
            <a:avLst/>
            <a:gdLst>
              <a:gd name="T0" fmla="*/ 544 w 544"/>
              <a:gd name="T1" fmla="*/ 26 h 274"/>
              <a:gd name="T2" fmla="*/ 0 w 544"/>
              <a:gd name="T3" fmla="*/ 274 h 274"/>
              <a:gd name="T4" fmla="*/ 0 w 544"/>
              <a:gd name="T5" fmla="*/ 248 h 274"/>
              <a:gd name="T6" fmla="*/ 544 w 544"/>
              <a:gd name="T7" fmla="*/ 0 h 274"/>
              <a:gd name="T8" fmla="*/ 544 w 544"/>
              <a:gd name="T9" fmla="*/ 26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" h="274">
                <a:moveTo>
                  <a:pt x="544" y="26"/>
                </a:moveTo>
                <a:lnTo>
                  <a:pt x="0" y="274"/>
                </a:lnTo>
                <a:lnTo>
                  <a:pt x="0" y="248"/>
                </a:lnTo>
                <a:lnTo>
                  <a:pt x="544" y="0"/>
                </a:lnTo>
                <a:lnTo>
                  <a:pt x="544" y="26"/>
                </a:ln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grpSp>
        <p:nvGrpSpPr>
          <p:cNvPr id="25" name="Группа 62">
            <a:extLst>
              <a:ext uri="{FF2B5EF4-FFF2-40B4-BE49-F238E27FC236}">
                <a16:creationId xmlns:a16="http://schemas.microsoft.com/office/drawing/2014/main" id="{62252B68-5641-4C23-AD8C-9D4F5A83A251}"/>
              </a:ext>
            </a:extLst>
          </p:cNvPr>
          <p:cNvGrpSpPr/>
          <p:nvPr/>
        </p:nvGrpSpPr>
        <p:grpSpPr>
          <a:xfrm>
            <a:off x="598198" y="1551674"/>
            <a:ext cx="1051664" cy="438392"/>
            <a:chOff x="4689263" y="6234113"/>
            <a:chExt cx="656459" cy="345278"/>
          </a:xfrm>
          <a:solidFill>
            <a:schemeClr val="accent2"/>
          </a:solidFill>
        </p:grpSpPr>
        <p:sp>
          <p:nvSpPr>
            <p:cNvPr id="26" name="Равнобедренный треугольник 63">
              <a:extLst>
                <a:ext uri="{FF2B5EF4-FFF2-40B4-BE49-F238E27FC236}">
                  <a16:creationId xmlns:a16="http://schemas.microsoft.com/office/drawing/2014/main" id="{832C5EF3-482E-4194-AA77-687DE5144A16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ая выноска 23">
              <a:extLst>
                <a:ext uri="{FF2B5EF4-FFF2-40B4-BE49-F238E27FC236}">
                  <a16:creationId xmlns:a16="http://schemas.microsoft.com/office/drawing/2014/main" id="{6A62E378-FAC2-42B5-9A20-5BD2086AF539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юр. лица</a:t>
              </a:r>
            </a:p>
          </p:txBody>
        </p:sp>
      </p:grpSp>
      <p:grpSp>
        <p:nvGrpSpPr>
          <p:cNvPr id="31" name="Группа 48">
            <a:extLst>
              <a:ext uri="{FF2B5EF4-FFF2-40B4-BE49-F238E27FC236}">
                <a16:creationId xmlns:a16="http://schemas.microsoft.com/office/drawing/2014/main" id="{94DC244C-12DC-4002-9FDA-CC743F9847B8}"/>
              </a:ext>
            </a:extLst>
          </p:cNvPr>
          <p:cNvGrpSpPr/>
          <p:nvPr/>
        </p:nvGrpSpPr>
        <p:grpSpPr>
          <a:xfrm>
            <a:off x="598198" y="2538393"/>
            <a:ext cx="1051664" cy="438392"/>
            <a:chOff x="4689263" y="6234113"/>
            <a:chExt cx="656459" cy="345278"/>
          </a:xfrm>
          <a:solidFill>
            <a:schemeClr val="accent5"/>
          </a:solidFill>
        </p:grpSpPr>
        <p:sp>
          <p:nvSpPr>
            <p:cNvPr id="32" name="Равнобедренный треугольник 49">
              <a:extLst>
                <a:ext uri="{FF2B5EF4-FFF2-40B4-BE49-F238E27FC236}">
                  <a16:creationId xmlns:a16="http://schemas.microsoft.com/office/drawing/2014/main" id="{AFA0407E-258B-4EDB-B0C8-383004CDC8AE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33" name="Прямоугольная выноска 23">
              <a:extLst>
                <a:ext uri="{FF2B5EF4-FFF2-40B4-BE49-F238E27FC236}">
                  <a16:creationId xmlns:a16="http://schemas.microsoft.com/office/drawing/2014/main" id="{E56F8324-0C9E-4013-B14A-4F7EFC219D5E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здания</a:t>
              </a:r>
            </a:p>
          </p:txBody>
        </p:sp>
      </p:grpSp>
      <p:grpSp>
        <p:nvGrpSpPr>
          <p:cNvPr id="45" name="Группа 62">
            <a:extLst>
              <a:ext uri="{FF2B5EF4-FFF2-40B4-BE49-F238E27FC236}">
                <a16:creationId xmlns:a16="http://schemas.microsoft.com/office/drawing/2014/main" id="{1E97D39D-FC10-4D88-BF82-7AC6A2E3F5CE}"/>
              </a:ext>
            </a:extLst>
          </p:cNvPr>
          <p:cNvGrpSpPr/>
          <p:nvPr/>
        </p:nvGrpSpPr>
        <p:grpSpPr>
          <a:xfrm>
            <a:off x="598198" y="4664364"/>
            <a:ext cx="1051664" cy="438392"/>
            <a:chOff x="4689263" y="6234113"/>
            <a:chExt cx="656459" cy="345278"/>
          </a:xfrm>
          <a:solidFill>
            <a:schemeClr val="accent2"/>
          </a:solidFill>
        </p:grpSpPr>
        <p:sp>
          <p:nvSpPr>
            <p:cNvPr id="46" name="Равнобедренный треугольник 63">
              <a:extLst>
                <a:ext uri="{FF2B5EF4-FFF2-40B4-BE49-F238E27FC236}">
                  <a16:creationId xmlns:a16="http://schemas.microsoft.com/office/drawing/2014/main" id="{9D5798FD-BFFF-4A3D-BFFE-F8E1CC16203C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47" name="Прямоугольная выноска 23">
              <a:extLst>
                <a:ext uri="{FF2B5EF4-FFF2-40B4-BE49-F238E27FC236}">
                  <a16:creationId xmlns:a16="http://schemas.microsoft.com/office/drawing/2014/main" id="{9439F23B-8D4A-4489-9E52-79F63FE66581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4 уровень</a:t>
              </a:r>
            </a:p>
          </p:txBody>
        </p:sp>
      </p:grpSp>
      <p:grpSp>
        <p:nvGrpSpPr>
          <p:cNvPr id="48" name="Группа 55">
            <a:extLst>
              <a:ext uri="{FF2B5EF4-FFF2-40B4-BE49-F238E27FC236}">
                <a16:creationId xmlns:a16="http://schemas.microsoft.com/office/drawing/2014/main" id="{C9FAC37C-0946-400A-B4B9-B41DA947E7B9}"/>
              </a:ext>
            </a:extLst>
          </p:cNvPr>
          <p:cNvGrpSpPr/>
          <p:nvPr/>
        </p:nvGrpSpPr>
        <p:grpSpPr>
          <a:xfrm>
            <a:off x="598198" y="3633587"/>
            <a:ext cx="1051664" cy="438392"/>
            <a:chOff x="4689263" y="6234113"/>
            <a:chExt cx="656459" cy="345278"/>
          </a:xfrm>
          <a:solidFill>
            <a:schemeClr val="accent1"/>
          </a:solidFill>
        </p:grpSpPr>
        <p:sp>
          <p:nvSpPr>
            <p:cNvPr id="49" name="Равнобедренный треугольник 56">
              <a:extLst>
                <a:ext uri="{FF2B5EF4-FFF2-40B4-BE49-F238E27FC236}">
                  <a16:creationId xmlns:a16="http://schemas.microsoft.com/office/drawing/2014/main" id="{778BFE6A-3029-47AB-9D7A-CC2256AD7523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ая выноска 23">
              <a:extLst>
                <a:ext uri="{FF2B5EF4-FFF2-40B4-BE49-F238E27FC236}">
                  <a16:creationId xmlns:a16="http://schemas.microsoft.com/office/drawing/2014/main" id="{EADA6D28-2135-45BC-BB03-86158316FBE6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подразделения</a:t>
              </a:r>
            </a:p>
          </p:txBody>
        </p:sp>
      </p:grpSp>
      <p:grpSp>
        <p:nvGrpSpPr>
          <p:cNvPr id="51" name="Группа 48">
            <a:extLst>
              <a:ext uri="{FF2B5EF4-FFF2-40B4-BE49-F238E27FC236}">
                <a16:creationId xmlns:a16="http://schemas.microsoft.com/office/drawing/2014/main" id="{72C09269-04CD-44D8-B3A7-4F196BF69193}"/>
              </a:ext>
            </a:extLst>
          </p:cNvPr>
          <p:cNvGrpSpPr/>
          <p:nvPr/>
        </p:nvGrpSpPr>
        <p:grpSpPr>
          <a:xfrm>
            <a:off x="598198" y="5644916"/>
            <a:ext cx="1051664" cy="438392"/>
            <a:chOff x="4689263" y="6234113"/>
            <a:chExt cx="656459" cy="345278"/>
          </a:xfrm>
          <a:solidFill>
            <a:schemeClr val="accent5"/>
          </a:solidFill>
        </p:grpSpPr>
        <p:sp>
          <p:nvSpPr>
            <p:cNvPr id="52" name="Равнобедренный треугольник 49">
              <a:extLst>
                <a:ext uri="{FF2B5EF4-FFF2-40B4-BE49-F238E27FC236}">
                  <a16:creationId xmlns:a16="http://schemas.microsoft.com/office/drawing/2014/main" id="{EE1A16B7-C2FB-4760-AA12-058325DF54EF}"/>
                </a:ext>
              </a:extLst>
            </p:cNvPr>
            <p:cNvSpPr/>
            <p:nvPr/>
          </p:nvSpPr>
          <p:spPr>
            <a:xfrm rot="10800000">
              <a:off x="4958698" y="6417469"/>
              <a:ext cx="120508" cy="161922"/>
            </a:xfrm>
            <a:prstGeom prst="triangle">
              <a:avLst/>
            </a:prstGeom>
            <a:grp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3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endParaRPr lang="ru-RU" sz="900">
                <a:solidFill>
                  <a:prstClr val="white"/>
                </a:solidFill>
              </a:endParaRPr>
            </a:p>
          </p:txBody>
        </p:sp>
        <p:sp>
          <p:nvSpPr>
            <p:cNvPr id="53" name="Прямоугольная выноска 23">
              <a:extLst>
                <a:ext uri="{FF2B5EF4-FFF2-40B4-BE49-F238E27FC236}">
                  <a16:creationId xmlns:a16="http://schemas.microsoft.com/office/drawing/2014/main" id="{36843BB3-2F31-4BA6-A7D6-FB6262C413EE}"/>
                </a:ext>
              </a:extLst>
            </p:cNvPr>
            <p:cNvSpPr/>
            <p:nvPr/>
          </p:nvSpPr>
          <p:spPr>
            <a:xfrm>
              <a:off x="4689263" y="6234113"/>
              <a:ext cx="656459" cy="20753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36000" anchor="ctr"/>
            <a:lstStyle/>
            <a:p>
              <a:pPr algn="ctr" defTabSz="608819"/>
              <a:r>
                <a:rPr lang="ru-RU" sz="900" dirty="0">
                  <a:solidFill>
                    <a:prstClr val="white"/>
                  </a:solidFill>
                </a:rPr>
                <a:t>5 уровень</a:t>
              </a:r>
            </a:p>
          </p:txBody>
        </p:sp>
      </p:grpSp>
      <p:sp>
        <p:nvSpPr>
          <p:cNvPr id="54" name="Прямоугольник 440">
            <a:extLst>
              <a:ext uri="{FF2B5EF4-FFF2-40B4-BE49-F238E27FC236}">
                <a16:creationId xmlns:a16="http://schemas.microsoft.com/office/drawing/2014/main" id="{22A337DA-6E8D-491D-BE61-53A73D385D29}"/>
              </a:ext>
            </a:extLst>
          </p:cNvPr>
          <p:cNvSpPr/>
          <p:nvPr/>
        </p:nvSpPr>
        <p:spPr>
          <a:xfrm>
            <a:off x="1742544" y="4595009"/>
            <a:ext cx="56202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амбулаторно-поликлинические, диагностическое, процедурные</a:t>
            </a:r>
          </a:p>
        </p:txBody>
      </p:sp>
      <p:sp>
        <p:nvSpPr>
          <p:cNvPr id="55" name="Прямоугольник 439">
            <a:extLst>
              <a:ext uri="{FF2B5EF4-FFF2-40B4-BE49-F238E27FC236}">
                <a16:creationId xmlns:a16="http://schemas.microsoft.com/office/drawing/2014/main" id="{3700CFCB-0A8C-43CA-84BE-52FBEB3FD9CD}"/>
              </a:ext>
            </a:extLst>
          </p:cNvPr>
          <p:cNvSpPr/>
          <p:nvPr/>
        </p:nvSpPr>
        <p:spPr>
          <a:xfrm>
            <a:off x="1742545" y="3156122"/>
            <a:ext cx="1875081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ru-RU" sz="1050" dirty="0"/>
              <a:t>амбулаторные,</a:t>
            </a:r>
          </a:p>
          <a:p>
            <a:pPr>
              <a:spcAft>
                <a:spcPts val="400"/>
              </a:spcAft>
              <a:defRPr/>
            </a:pPr>
            <a:r>
              <a:rPr lang="ru-RU" sz="1050" dirty="0"/>
              <a:t>инструментально-диагностические</a:t>
            </a:r>
          </a:p>
          <a:p>
            <a:pPr>
              <a:spcAft>
                <a:spcPts val="400"/>
              </a:spcAft>
              <a:defRPr/>
            </a:pP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sp>
        <p:nvSpPr>
          <p:cNvPr id="56" name="Прямоугольник 444">
            <a:extLst>
              <a:ext uri="{FF2B5EF4-FFF2-40B4-BE49-F238E27FC236}">
                <a16:creationId xmlns:a16="http://schemas.microsoft.com/office/drawing/2014/main" id="{D0928772-B78A-4A8F-94C4-01D83914FB2E}"/>
              </a:ext>
            </a:extLst>
          </p:cNvPr>
          <p:cNvSpPr/>
          <p:nvPr/>
        </p:nvSpPr>
        <p:spPr>
          <a:xfrm>
            <a:off x="4516979" y="5071680"/>
            <a:ext cx="30207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ru-RU" sz="1050" dirty="0">
                <a:effectLst/>
              </a:rPr>
              <a:t>терапия, аллергология, иммунология, </a:t>
            </a:r>
            <a:r>
              <a:rPr lang="ru-RU" sz="1050" dirty="0" err="1">
                <a:effectLst/>
              </a:rPr>
              <a:t>гастроентерология</a:t>
            </a:r>
            <a:r>
              <a:rPr lang="ru-RU" sz="1050" dirty="0">
                <a:effectLst/>
              </a:rPr>
              <a:t>, кардиология, косметология, неврология, онкология, офтальмология, оториноларингология, </a:t>
            </a:r>
            <a:br>
              <a:rPr lang="ru-RU" sz="1050" dirty="0">
                <a:effectLst/>
              </a:rPr>
            </a:br>
            <a:br>
              <a:rPr lang="ru-RU" sz="1050" dirty="0">
                <a:effectLst/>
              </a:rPr>
            </a:br>
            <a:r>
              <a:rPr lang="ru-RU" sz="1050" dirty="0">
                <a:effectLst/>
              </a:rPr>
              <a:t>травматология</a:t>
            </a:r>
            <a:br>
              <a:rPr lang="ru-RU" sz="1050" dirty="0">
                <a:effectLst/>
              </a:rPr>
            </a:br>
            <a:r>
              <a:rPr lang="ru-RU" sz="1050" dirty="0">
                <a:effectLst/>
              </a:rPr>
              <a:t>и ортопедия</a:t>
            </a:r>
            <a:r>
              <a:rPr lang="en-US" sz="1050" dirty="0">
                <a:effectLst/>
              </a:rPr>
              <a:t> </a:t>
            </a:r>
            <a:r>
              <a:rPr lang="ru-RU" sz="1050" dirty="0">
                <a:effectLst/>
              </a:rPr>
              <a:t>УЗИ-диагностика, урология, физиотерапия, хирургия, эндокринология, экспертиза временной нетрудоспособности</a:t>
            </a:r>
            <a:br>
              <a:rPr lang="ru-RU" sz="1050" dirty="0">
                <a:effectLst/>
              </a:rPr>
            </a:br>
            <a:r>
              <a:rPr lang="ru-RU" sz="1050" dirty="0">
                <a:effectLst/>
              </a:rPr>
              <a:t>с выдачей больничных листов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cxnSp>
        <p:nvCxnSpPr>
          <p:cNvPr id="38" name="Elbow Connector 96">
            <a:extLst>
              <a:ext uri="{FF2B5EF4-FFF2-40B4-BE49-F238E27FC236}">
                <a16:creationId xmlns:a16="http://schemas.microsoft.com/office/drawing/2014/main" id="{E5FD3076-168A-4886-A31A-79BCFBC8B3D3}"/>
              </a:ext>
            </a:extLst>
          </p:cNvPr>
          <p:cNvCxnSpPr>
            <a:cxnSpLocks/>
          </p:cNvCxnSpPr>
          <p:nvPr/>
        </p:nvCxnSpPr>
        <p:spPr>
          <a:xfrm>
            <a:off x="1124030" y="3012634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Elbow Connector 96">
            <a:extLst>
              <a:ext uri="{FF2B5EF4-FFF2-40B4-BE49-F238E27FC236}">
                <a16:creationId xmlns:a16="http://schemas.microsoft.com/office/drawing/2014/main" id="{ED82A137-C04A-4A45-A289-8486A7055EA0}"/>
              </a:ext>
            </a:extLst>
          </p:cNvPr>
          <p:cNvCxnSpPr>
            <a:cxnSpLocks/>
          </p:cNvCxnSpPr>
          <p:nvPr/>
        </p:nvCxnSpPr>
        <p:spPr>
          <a:xfrm>
            <a:off x="1124030" y="2012672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Elbow Connector 96">
            <a:extLst>
              <a:ext uri="{FF2B5EF4-FFF2-40B4-BE49-F238E27FC236}">
                <a16:creationId xmlns:a16="http://schemas.microsoft.com/office/drawing/2014/main" id="{4CDE090C-3E03-417D-9452-944548E36488}"/>
              </a:ext>
            </a:extLst>
          </p:cNvPr>
          <p:cNvCxnSpPr>
            <a:cxnSpLocks/>
          </p:cNvCxnSpPr>
          <p:nvPr/>
        </p:nvCxnSpPr>
        <p:spPr>
          <a:xfrm>
            <a:off x="1124030" y="5122257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Elbow Connector 96">
            <a:extLst>
              <a:ext uri="{FF2B5EF4-FFF2-40B4-BE49-F238E27FC236}">
                <a16:creationId xmlns:a16="http://schemas.microsoft.com/office/drawing/2014/main" id="{AAC2E49F-BAB9-4796-A968-C14C4DC8790A}"/>
              </a:ext>
            </a:extLst>
          </p:cNvPr>
          <p:cNvCxnSpPr>
            <a:cxnSpLocks/>
          </p:cNvCxnSpPr>
          <p:nvPr/>
        </p:nvCxnSpPr>
        <p:spPr>
          <a:xfrm>
            <a:off x="1124030" y="6097735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7" name="Elbow Connector 96">
            <a:extLst>
              <a:ext uri="{FF2B5EF4-FFF2-40B4-BE49-F238E27FC236}">
                <a16:creationId xmlns:a16="http://schemas.microsoft.com/office/drawing/2014/main" id="{DB9B89E0-0072-46CA-8DAF-4CEDD5137049}"/>
              </a:ext>
            </a:extLst>
          </p:cNvPr>
          <p:cNvCxnSpPr>
            <a:cxnSpLocks/>
          </p:cNvCxnSpPr>
          <p:nvPr/>
        </p:nvCxnSpPr>
        <p:spPr>
          <a:xfrm>
            <a:off x="1124030" y="4091927"/>
            <a:ext cx="5977774" cy="0"/>
          </a:xfrm>
          <a:prstGeom prst="straightConnector1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091926-6006-4850-956E-75BF3792295F}"/>
              </a:ext>
            </a:extLst>
          </p:cNvPr>
          <p:cNvSpPr/>
          <p:nvPr/>
        </p:nvSpPr>
        <p:spPr>
          <a:xfrm>
            <a:off x="598198" y="2891659"/>
            <a:ext cx="11443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тип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0D29B7A-6835-4FBF-8B1E-2CED21B2A512}"/>
              </a:ext>
            </a:extLst>
          </p:cNvPr>
          <p:cNvSpPr/>
          <p:nvPr/>
        </p:nvSpPr>
        <p:spPr>
          <a:xfrm>
            <a:off x="1754917" y="1368167"/>
            <a:ext cx="23503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Никор</a:t>
            </a:r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-МЕД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78127A-AC09-4191-B039-9529A0B41A5F}"/>
              </a:ext>
            </a:extLst>
          </p:cNvPr>
          <p:cNvSpPr/>
          <p:nvPr/>
        </p:nvSpPr>
        <p:spPr>
          <a:xfrm>
            <a:off x="460329" y="5089437"/>
            <a:ext cx="20638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отделения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91D554-391A-46CD-83FC-7716D70541B8}"/>
              </a:ext>
            </a:extLst>
          </p:cNvPr>
          <p:cNvSpPr/>
          <p:nvPr/>
        </p:nvSpPr>
        <p:spPr>
          <a:xfrm>
            <a:off x="479240" y="4110868"/>
            <a:ext cx="13822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otham Pro Medium" panose="02000503040000020004" pitchFamily="2" charset="0"/>
                <a:cs typeface="Gotham Pro Medium" panose="02000503040000020004" pitchFamily="2" charset="0"/>
              </a:rPr>
              <a:t>группы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96C15F-B239-4FD4-A527-FC0704130935}"/>
              </a:ext>
            </a:extLst>
          </p:cNvPr>
          <p:cNvSpPr/>
          <p:nvPr/>
        </p:nvSpPr>
        <p:spPr>
          <a:xfrm>
            <a:off x="1717699" y="2356656"/>
            <a:ext cx="18905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Андреевка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17CC39C-50DD-497A-A9BD-F781FE88E175}"/>
              </a:ext>
            </a:extLst>
          </p:cNvPr>
          <p:cNvSpPr/>
          <p:nvPr/>
        </p:nvSpPr>
        <p:spPr>
          <a:xfrm>
            <a:off x="4846385" y="1368166"/>
            <a:ext cx="18233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Никор-2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6DB8A5A-2FD5-4BC6-9847-60938EBF4F6B}"/>
              </a:ext>
            </a:extLst>
          </p:cNvPr>
          <p:cNvSpPr/>
          <p:nvPr/>
        </p:nvSpPr>
        <p:spPr>
          <a:xfrm>
            <a:off x="3617626" y="2360988"/>
            <a:ext cx="175586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корп.405а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579D127E-2D85-4C8C-A5F3-6F9079D4A1CD}"/>
              </a:ext>
            </a:extLst>
          </p:cNvPr>
          <p:cNvSpPr/>
          <p:nvPr/>
        </p:nvSpPr>
        <p:spPr>
          <a:xfrm>
            <a:off x="5380267" y="2349044"/>
            <a:ext cx="157793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otham Pro Medium" panose="02000503040000020004" pitchFamily="2" charset="0"/>
                <a:cs typeface="Gotham Pro Medium" panose="02000503040000020004" pitchFamily="2" charset="0"/>
              </a:rPr>
              <a:t>корп.330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1" name="Прямоугольник 439">
            <a:extLst>
              <a:ext uri="{FF2B5EF4-FFF2-40B4-BE49-F238E27FC236}">
                <a16:creationId xmlns:a16="http://schemas.microsoft.com/office/drawing/2014/main" id="{1FA3B431-213B-47C9-9CA7-3EED262BB876}"/>
              </a:ext>
            </a:extLst>
          </p:cNvPr>
          <p:cNvSpPr/>
          <p:nvPr/>
        </p:nvSpPr>
        <p:spPr>
          <a:xfrm>
            <a:off x="3575870" y="3156122"/>
            <a:ext cx="1319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ru-RU" sz="1050" dirty="0"/>
              <a:t>Административные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sp>
        <p:nvSpPr>
          <p:cNvPr id="62" name="Прямоугольник 439">
            <a:extLst>
              <a:ext uri="{FF2B5EF4-FFF2-40B4-BE49-F238E27FC236}">
                <a16:creationId xmlns:a16="http://schemas.microsoft.com/office/drawing/2014/main" id="{DA727432-CC15-4133-8BC0-2B1E4AC33329}"/>
              </a:ext>
            </a:extLst>
          </p:cNvPr>
          <p:cNvSpPr/>
          <p:nvPr/>
        </p:nvSpPr>
        <p:spPr>
          <a:xfrm>
            <a:off x="5380267" y="3156122"/>
            <a:ext cx="1875081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ru-RU" sz="1050" dirty="0"/>
              <a:t>амбулаторные,</a:t>
            </a:r>
          </a:p>
          <a:p>
            <a:pPr>
              <a:spcAft>
                <a:spcPts val="400"/>
              </a:spcAft>
              <a:defRPr/>
            </a:pPr>
            <a:r>
              <a:rPr lang="ru-RU" sz="1050" dirty="0"/>
              <a:t>инструментально-диагностические</a:t>
            </a:r>
          </a:p>
          <a:p>
            <a:pPr>
              <a:spcAft>
                <a:spcPts val="400"/>
              </a:spcAft>
              <a:defRPr/>
            </a:pP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  <p:sp>
        <p:nvSpPr>
          <p:cNvPr id="64" name="Прямоугольник 444">
            <a:extLst>
              <a:ext uri="{FF2B5EF4-FFF2-40B4-BE49-F238E27FC236}">
                <a16:creationId xmlns:a16="http://schemas.microsoft.com/office/drawing/2014/main" id="{C6C06CE5-7025-473D-9B58-EDBB89DFED87}"/>
              </a:ext>
            </a:extLst>
          </p:cNvPr>
          <p:cNvSpPr/>
          <p:nvPr/>
        </p:nvSpPr>
        <p:spPr>
          <a:xfrm>
            <a:off x="1222898" y="5071680"/>
            <a:ext cx="354035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defRPr/>
            </a:pPr>
            <a:r>
              <a:rPr lang="ru-RU" sz="1050" dirty="0">
                <a:effectLst/>
              </a:rPr>
              <a:t>дерматовенерология, кардиологии, косметологии, мануальной терапии и медицинского массажа, неврологии, онкологии, нефрологии, ортодонтии, травматологии и ортопедии, оториноларингологии, офтальмологии, психиатрии, ревматологии, рентгенологии, урологии, УЗИ и физиотерапии, хирургии, эндокринологии, </a:t>
            </a:r>
            <a:r>
              <a:rPr lang="ru-RU" sz="1050" dirty="0" err="1">
                <a:effectLst/>
              </a:rPr>
              <a:t>эндоскопиивакцинация</a:t>
            </a:r>
            <a:r>
              <a:rPr lang="ru-RU" sz="1050" dirty="0">
                <a:effectLst/>
              </a:rPr>
              <a:t>, педиатрия, терапия, акушерство и гинекология, аллергология и иммунология, анестезиология и </a:t>
            </a:r>
            <a:r>
              <a:rPr lang="ru-RU" sz="1050" dirty="0" err="1">
                <a:effectLst/>
              </a:rPr>
              <a:t>рениматология</a:t>
            </a:r>
            <a:r>
              <a:rPr lang="ru-RU" sz="1050" dirty="0">
                <a:effectLst/>
              </a:rPr>
              <a:t>, гастроэнтерология,</a:t>
            </a:r>
            <a:r>
              <a:rPr lang="en-US" sz="1050" dirty="0">
                <a:effectLst/>
              </a:rPr>
              <a:t> </a:t>
            </a:r>
            <a:r>
              <a:rPr lang="ru-RU" sz="1050" dirty="0">
                <a:effectLst/>
              </a:rPr>
              <a:t>детская кардиология, онкологии, урологии (андрологии), хирургии, эндокринологии</a:t>
            </a:r>
            <a:br>
              <a:rPr lang="ru-RU" sz="1050" dirty="0">
                <a:effectLst/>
              </a:rPr>
            </a:br>
            <a:r>
              <a:rPr lang="ru-RU" sz="1050" dirty="0">
                <a:effectLst/>
              </a:rPr>
              <a:t>Проведение предварительных, периодических и профилактических медицинских осмотров и медицинских освидетельствований, выдача больничных листов </a:t>
            </a:r>
            <a:endParaRPr lang="ru-RU" sz="1050" dirty="0">
              <a:solidFill>
                <a:srgbClr val="000000">
                  <a:lumMod val="75000"/>
                  <a:lumOff val="25000"/>
                </a:srgbClr>
              </a:solidFill>
              <a:latin typeface="Gotham Pro Regular" panose="02000503040000020004" pitchFamily="2" charset="0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30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2076</Words>
  <Application>Microsoft Office PowerPoint</Application>
  <PresentationFormat>Широкоэкранный</PresentationFormat>
  <Paragraphs>403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9" baseType="lpstr">
      <vt:lpstr>-apple-system</vt:lpstr>
      <vt:lpstr>Arial</vt:lpstr>
      <vt:lpstr>Calibri</vt:lpstr>
      <vt:lpstr>Calibri Light</vt:lpstr>
      <vt:lpstr>Gotham Pro Medium</vt:lpstr>
      <vt:lpstr>Gotham Pro Regular</vt:lpstr>
      <vt:lpstr>Helvetica</vt:lpstr>
      <vt:lpstr>Montserrat</vt:lpstr>
      <vt:lpstr>Montserrat Light</vt:lpstr>
      <vt:lpstr>Open Sans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уровней для создания структуры мед. организации</vt:lpstr>
      <vt:lpstr>5 уровней для создания структуры мед. организации</vt:lpstr>
      <vt:lpstr>Чтобы определиться с ролевой моделью</vt:lpstr>
      <vt:lpstr>Презентация PowerPoint</vt:lpstr>
      <vt:lpstr>Линейная схема</vt:lpstr>
      <vt:lpstr>Линейная схема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love</dc:creator>
  <cp:lastModifiedBy>ольга love</cp:lastModifiedBy>
  <cp:revision>2</cp:revision>
  <dcterms:created xsi:type="dcterms:W3CDTF">2021-12-13T10:17:35Z</dcterms:created>
  <dcterms:modified xsi:type="dcterms:W3CDTF">2021-12-14T10:44:29Z</dcterms:modified>
</cp:coreProperties>
</file>